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4" r:id="rId4"/>
    <p:sldId id="257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8" r:id="rId20"/>
    <p:sldId id="289" r:id="rId21"/>
    <p:sldId id="28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8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BAC9-985A-4CDC-8099-72252B9FFCA9}" type="datetimeFigureOut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8EF3-0215-4B51-92E9-B5BA9C1CE8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02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28EF3-0215-4B51-92E9-B5BA9C1CE83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52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02175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D768-C445-4623-BCC6-A93CD8002D88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9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C88C-6FE2-4A2B-9242-3A05AE2CBF8F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54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CB1D-32FE-494D-8111-FF9BFEE2E461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59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1792-C997-477C-AB6B-78DC2EDA1A7C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3E2A-15D7-4EA5-80EC-98F9D7A2A544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00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E899-A73F-46C4-9944-45F198CFD7CE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2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A6B0-9C6A-47EB-BC88-03AFD6349044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C104-54D6-40B5-B768-D106685AAE32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19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6A0A-776C-45AB-803C-F51E061B07EA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3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852A-B7D2-4610-A36E-BAC6E67FEDF4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85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FD80-7B0C-4F28-A812-1EF70B65A5CB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59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91D8-DA2D-4C29-B803-4841FC2996D3}" type="datetime1">
              <a:rPr kumimoji="1" lang="ja-JP" altLang="en-US" smtClean="0"/>
              <a:t>2014/7/26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7B51-A3C6-4A42-A1C7-6216E9B203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20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8.JPG"/><Relationship Id="rId7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47897" y="2145951"/>
            <a:ext cx="6025662" cy="686589"/>
          </a:xfrm>
        </p:spPr>
        <p:txBody>
          <a:bodyPr/>
          <a:lstStyle/>
          <a:p>
            <a:pPr algn="l"/>
            <a:r>
              <a:rPr kumimoji="1" lang="en-US" altLang="ja-JP" dirty="0" smtClean="0"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100%</a:t>
            </a:r>
            <a:r>
              <a:rPr lang="ja-JP" altLang="en-US" dirty="0" smtClean="0">
                <a:latin typeface="AR P浪漫明朝体U" panose="020B0600010101010101" pitchFamily="50" charset="-128"/>
                <a:ea typeface="AR P浪漫明朝体U" panose="020B0600010101010101" pitchFamily="50" charset="-128"/>
              </a:rPr>
              <a:t>自然エネルギー社会を市民から</a:t>
            </a:r>
            <a:endParaRPr kumimoji="1" lang="en-US" altLang="ja-JP" dirty="0" smtClean="0">
              <a:latin typeface="AR P浪漫明朝体U" panose="020B0600010101010101" pitchFamily="50" charset="-128"/>
              <a:ea typeface="AR P浪漫明朝体U" panose="020B0600010101010101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246" y="1159248"/>
            <a:ext cx="3403515" cy="517964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342" y="621325"/>
            <a:ext cx="8891581" cy="120613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17431" y="3196246"/>
            <a:ext cx="69308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はじめてみよう！自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然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エネルギー</a:t>
            </a:r>
            <a:r>
              <a:rPr kumimoji="1"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～都市生活者による自家発電のススメ～</a:t>
            </a:r>
            <a:r>
              <a:rPr kumimoji="1" lang="en-US" altLang="ja-JP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Ｗ</a:t>
            </a:r>
            <a:r>
              <a:rPr kumimoji="1"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革命</a:t>
            </a:r>
            <a:endParaRPr kumimoji="1"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6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78F5D82-C140-49A8-B75E-B9850BECC46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</a:t>
            </a:r>
            <a:r>
              <a:rPr lang="en-US" altLang="ja-JP" sz="3600" b="1">
                <a:solidFill>
                  <a:srgbClr val="FF0000"/>
                </a:solidFill>
                <a:latin typeface="Arial Black" panose="020B0A04020102020204" pitchFamily="34" charset="0"/>
                <a:ea typeface="HG創英角ﾎﾟｯﾌﾟ体" panose="040B0A09000000000000" pitchFamily="49" charset="-128"/>
              </a:rPr>
              <a:t>3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351089" y="1341438"/>
            <a:ext cx="4968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4800" b="1" dirty="0">
                <a:ea typeface="小塚ゴシック Pro H" panose="020B0800000000000000" pitchFamily="34" charset="-128"/>
              </a:rPr>
              <a:t>シガー</a:t>
            </a:r>
            <a:r>
              <a:rPr lang="ja-JP" altLang="en-US" sz="48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51089" y="1989139"/>
            <a:ext cx="5329237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3600" b="1" dirty="0">
              <a:ea typeface="小塚ゴシック Pro H" panose="020B0800000000000000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en-US" altLang="ja-JP" sz="5400" b="1" dirty="0">
                <a:ea typeface="小塚ゴシック Pro H" panose="020B0800000000000000" pitchFamily="34" charset="-128"/>
              </a:rPr>
              <a:t>USB</a:t>
            </a:r>
            <a:r>
              <a:rPr lang="ja-JP" altLang="en-US" sz="54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072533" y="1989138"/>
            <a:ext cx="92333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＆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143970" y="3671888"/>
            <a:ext cx="92333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351089" y="4581526"/>
            <a:ext cx="583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電気を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取出し</a:t>
            </a:r>
            <a:r>
              <a:rPr lang="ja-JP" altLang="en-US" sz="4800" b="1">
                <a:ea typeface="小塚ゴシック Pro H" panose="020B0800000000000000" pitchFamily="34" charset="-128"/>
              </a:rPr>
              <a:t>ま～す。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351088" y="5629276"/>
            <a:ext cx="71294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直流</a:t>
            </a:r>
            <a:r>
              <a:rPr lang="ja-JP" altLang="en-US" sz="4800" b="1">
                <a:ea typeface="小塚ゴシック Pro H" panose="020B0800000000000000" pitchFamily="34" charset="-128"/>
              </a:rPr>
              <a:t>機器を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接続</a:t>
            </a:r>
            <a:r>
              <a:rPr lang="ja-JP" altLang="en-US" sz="4800" b="1">
                <a:ea typeface="小塚ゴシック Pro H" panose="020B0800000000000000" pitchFamily="34" charset="-128"/>
              </a:rPr>
              <a:t>しま～す。</a:t>
            </a:r>
          </a:p>
        </p:txBody>
      </p:sp>
      <p:pic>
        <p:nvPicPr>
          <p:cNvPr id="17419" name="Picture 11" descr="su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484314"/>
            <a:ext cx="288925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5" grpId="0"/>
      <p:bldP spid="17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6869482-6C34-4503-B3B4-580AE31C7A17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</a:t>
            </a:r>
            <a:r>
              <a:rPr lang="ja-JP" altLang="en-US" sz="3600" b="1">
                <a:solidFill>
                  <a:srgbClr val="FF0000"/>
                </a:solidFill>
                <a:latin typeface="Arial Black" panose="020B0A04020102020204" pitchFamily="34" charset="0"/>
                <a:ea typeface="HG創英角ﾎﾟｯﾌﾟ体" panose="040B0A09000000000000" pitchFamily="49" charset="-128"/>
              </a:rPr>
              <a:t>４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63751" y="1341438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3600" b="1" dirty="0">
                <a:ea typeface="小塚ゴシック Pro H" panose="020B0800000000000000" pitchFamily="34" charset="-128"/>
              </a:rPr>
              <a:t>チャージ</a:t>
            </a:r>
            <a:r>
              <a:rPr lang="ja-JP" altLang="en-US" sz="36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コントローラー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92313" y="2179638"/>
            <a:ext cx="57594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3600" b="1" dirty="0">
              <a:ea typeface="小塚ゴシック Pro H" panose="020B0800000000000000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3600" b="1" dirty="0">
                <a:ea typeface="小塚ゴシック Pro H" panose="020B0800000000000000" pitchFamily="34" charset="-128"/>
              </a:rPr>
              <a:t>ソーラー</a:t>
            </a:r>
            <a:r>
              <a:rPr lang="ja-JP" altLang="en-US" sz="36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コントローラー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980201" y="2133601"/>
            <a:ext cx="10156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54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=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093170" y="3671888"/>
            <a:ext cx="92333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351089" y="4581526"/>
            <a:ext cx="684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過充電</a:t>
            </a:r>
            <a:r>
              <a:rPr lang="ja-JP" altLang="en-US" sz="4800" b="1">
                <a:ea typeface="小塚ゴシック Pro H" panose="020B0800000000000000" pitchFamily="34" charset="-128"/>
              </a:rPr>
              <a:t>を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防止</a:t>
            </a:r>
            <a:r>
              <a:rPr lang="ja-JP" altLang="en-US" sz="4800" b="1">
                <a:ea typeface="小塚ゴシック Pro H" panose="020B0800000000000000" pitchFamily="34" charset="-128"/>
              </a:rPr>
              <a:t>しま～す。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351088" y="5661026"/>
            <a:ext cx="799306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電気</a:t>
            </a:r>
            <a:r>
              <a:rPr lang="ja-JP" altLang="en-US" sz="4800" b="1">
                <a:ea typeface="小塚ゴシック Pro H" panose="020B0800000000000000" pitchFamily="34" charset="-128"/>
              </a:rPr>
              <a:t>の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逆流</a:t>
            </a:r>
            <a:r>
              <a:rPr lang="ja-JP" altLang="en-US" sz="4800" b="1">
                <a:ea typeface="小塚ゴシック Pro H" panose="020B0800000000000000" pitchFamily="34" charset="-128"/>
              </a:rPr>
              <a:t>を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防止</a:t>
            </a:r>
            <a:r>
              <a:rPr lang="ja-JP" altLang="en-US" sz="4800" b="1">
                <a:ea typeface="小塚ゴシック Pro H" panose="020B0800000000000000" pitchFamily="34" charset="-128"/>
              </a:rPr>
              <a:t>しま～す。</a:t>
            </a:r>
          </a:p>
        </p:txBody>
      </p:sp>
      <p:pic>
        <p:nvPicPr>
          <p:cNvPr id="18444" name="Picture 12" descr="EP5a%20Charge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484314"/>
            <a:ext cx="28416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5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38" grpId="0"/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17EDB35-C87E-4C9C-833C-EC79D766A14B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まとめ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/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接続順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63751" y="1627188"/>
            <a:ext cx="583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ea typeface="小塚ゴシック Pro H" panose="020B0800000000000000" pitchFamily="34" charset="-128"/>
              </a:rPr>
              <a:t>①</a:t>
            </a:r>
            <a:r>
              <a:rPr lang="ja-JP" altLang="en-US" sz="3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r>
              <a:rPr lang="en-US" altLang="ja-JP" sz="3600" b="1">
                <a:ea typeface="小塚ゴシック Pro H" panose="020B0800000000000000" pitchFamily="34" charset="-128"/>
              </a:rPr>
              <a:t>【</a:t>
            </a:r>
            <a:r>
              <a:rPr lang="ja-JP" altLang="en-US" sz="3600" b="1">
                <a:ea typeface="小塚ゴシック Pro H" panose="020B0800000000000000" pitchFamily="34" charset="-128"/>
              </a:rPr>
              <a:t>発電する</a:t>
            </a:r>
            <a:r>
              <a:rPr lang="en-US" altLang="ja-JP" sz="3600" b="1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063751" y="2924175"/>
            <a:ext cx="8208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コントローラ</a:t>
            </a:r>
            <a:r>
              <a:rPr lang="en-US" altLang="ja-JP" sz="3600" b="1">
                <a:ea typeface="小塚ゴシック Pro H" panose="020B0800000000000000" pitchFamily="34" charset="-128"/>
              </a:rPr>
              <a:t>【</a:t>
            </a:r>
            <a:r>
              <a:rPr lang="ja-JP" altLang="en-US" sz="3600" b="1">
                <a:ea typeface="小塚ゴシック Pro H" panose="020B0800000000000000" pitchFamily="34" charset="-128"/>
              </a:rPr>
              <a:t>過充電・逆流防止</a:t>
            </a:r>
            <a:r>
              <a:rPr lang="en-US" altLang="ja-JP" sz="3600" b="1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063751" y="4184650"/>
            <a:ext cx="7993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バッテリー</a:t>
            </a:r>
            <a:r>
              <a:rPr lang="en-US" altLang="ja-JP" sz="3600" b="1">
                <a:ea typeface="小塚ゴシック Pro H" panose="020B0800000000000000" pitchFamily="34" charset="-128"/>
              </a:rPr>
              <a:t>【</a:t>
            </a:r>
            <a:r>
              <a:rPr lang="ja-JP" altLang="en-US" sz="3600" b="1">
                <a:ea typeface="小塚ゴシック Pro H" panose="020B0800000000000000" pitchFamily="34" charset="-128"/>
              </a:rPr>
              <a:t>貯める・安定化する</a:t>
            </a:r>
            <a:r>
              <a:rPr lang="en-US" altLang="ja-JP" sz="3600" b="1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063751" y="5524500"/>
            <a:ext cx="777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ea typeface="小塚ゴシック Pro H" panose="020B0800000000000000" pitchFamily="34" charset="-128"/>
              </a:rPr>
              <a:t>④</a:t>
            </a:r>
            <a:r>
              <a:rPr lang="ja-JP" altLang="en-US" sz="3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  <a:r>
              <a:rPr lang="en-US" altLang="ja-JP" sz="3600" b="1">
                <a:ea typeface="小塚ゴシック Pro H" panose="020B0800000000000000" pitchFamily="34" charset="-128"/>
              </a:rPr>
              <a:t>【</a:t>
            </a:r>
            <a:r>
              <a:rPr lang="ja-JP" altLang="en-US" sz="3600" b="1">
                <a:ea typeface="小塚ゴシック Pro H" panose="020B0800000000000000" pitchFamily="34" charset="-128"/>
              </a:rPr>
              <a:t>取出す・繋ぐ</a:t>
            </a:r>
            <a:r>
              <a:rPr lang="en-US" altLang="ja-JP" sz="3600" b="1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965848" y="2305051"/>
            <a:ext cx="61555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965848" y="3565526"/>
            <a:ext cx="61555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965848" y="4827588"/>
            <a:ext cx="61555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>
                <a:ea typeface="小塚ゴシック Pro H" panose="020B0800000000000000" pitchFamily="34" charset="-128"/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33520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92" grpId="0"/>
      <p:bldP spid="20493" grpId="0"/>
      <p:bldP spid="204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78BF785-7B0D-4591-832F-863DF0A9F96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2291" name="Rectangle 35"/>
          <p:cNvSpPr>
            <a:spLocks noChangeArrowheads="1"/>
          </p:cNvSpPr>
          <p:nvPr/>
        </p:nvSpPr>
        <p:spPr bwMode="auto">
          <a:xfrm>
            <a:off x="8472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2" name="Rectangle 34"/>
          <p:cNvSpPr>
            <a:spLocks noChangeArrowheads="1"/>
          </p:cNvSpPr>
          <p:nvPr/>
        </p:nvSpPr>
        <p:spPr bwMode="auto">
          <a:xfrm>
            <a:off x="6313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3" name="Rectangle 33"/>
          <p:cNvSpPr>
            <a:spLocks noChangeArrowheads="1"/>
          </p:cNvSpPr>
          <p:nvPr/>
        </p:nvSpPr>
        <p:spPr bwMode="auto">
          <a:xfrm>
            <a:off x="422433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4" name="Rectangle 32"/>
          <p:cNvSpPr>
            <a:spLocks noChangeArrowheads="1"/>
          </p:cNvSpPr>
          <p:nvPr/>
        </p:nvSpPr>
        <p:spPr bwMode="auto">
          <a:xfrm>
            <a:off x="1992313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まとめ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/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接続順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1919289" y="134143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①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pic>
        <p:nvPicPr>
          <p:cNvPr id="12297" name="Picture 7" descr="kouguitiba_dl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3935414" y="1341439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ローラ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2206626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063751" y="391953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　発電</a:t>
            </a: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4438651" y="3502026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4438650" y="3717926"/>
            <a:ext cx="1944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過充電＆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逆流防止</a:t>
            </a:r>
          </a:p>
        </p:txBody>
      </p:sp>
      <p:pic>
        <p:nvPicPr>
          <p:cNvPr id="12303" name="Picture 16" descr="EP5a%20ChargeCont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276475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17"/>
          <p:cNvSpPr txBox="1">
            <a:spLocks noChangeArrowheads="1"/>
          </p:cNvSpPr>
          <p:nvPr/>
        </p:nvSpPr>
        <p:spPr bwMode="auto">
          <a:xfrm>
            <a:off x="6024564" y="1325564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1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</a:rPr>
              <a:t>　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リー</a:t>
            </a:r>
          </a:p>
        </p:txBody>
      </p:sp>
      <p:pic>
        <p:nvPicPr>
          <p:cNvPr id="12305" name="Picture 18" descr="ANd9GcS3z6M-vRNUmtBsCQvVbwjhAa7T5GrNJ3oELmgEpB2iuhxcWRdo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angle 19"/>
          <p:cNvSpPr>
            <a:spLocks noChangeArrowheads="1"/>
          </p:cNvSpPr>
          <p:nvPr/>
        </p:nvSpPr>
        <p:spPr bwMode="auto">
          <a:xfrm>
            <a:off x="6527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7" name="Text Box 20"/>
          <p:cNvSpPr txBox="1">
            <a:spLocks noChangeArrowheads="1"/>
          </p:cNvSpPr>
          <p:nvPr/>
        </p:nvSpPr>
        <p:spPr bwMode="auto">
          <a:xfrm>
            <a:off x="6384926" y="370205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貯める</a:t>
            </a: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8686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8543926" y="364490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取出す</a:t>
            </a: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6383338" y="4278313"/>
            <a:ext cx="165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安定化</a:t>
            </a: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8543926" y="42783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繋ぐ</a:t>
            </a:r>
          </a:p>
        </p:txBody>
      </p:sp>
      <p:sp>
        <p:nvSpPr>
          <p:cNvPr id="12312" name="Text Box 25"/>
          <p:cNvSpPr txBox="1">
            <a:spLocks noChangeArrowheads="1"/>
          </p:cNvSpPr>
          <p:nvPr/>
        </p:nvSpPr>
        <p:spPr bwMode="auto">
          <a:xfrm>
            <a:off x="8256589" y="13366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④</a:t>
            </a: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pic>
        <p:nvPicPr>
          <p:cNvPr id="12313" name="Picture 26" descr="sub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060575"/>
            <a:ext cx="1520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4" name="Text Box 28"/>
          <p:cNvSpPr txBox="1">
            <a:spLocks noChangeArrowheads="1"/>
          </p:cNvSpPr>
          <p:nvPr/>
        </p:nvSpPr>
        <p:spPr bwMode="auto">
          <a:xfrm>
            <a:off x="3648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2315" name="Text Box 29"/>
          <p:cNvSpPr txBox="1">
            <a:spLocks noChangeArrowheads="1"/>
          </p:cNvSpPr>
          <p:nvPr/>
        </p:nvSpPr>
        <p:spPr bwMode="auto">
          <a:xfrm>
            <a:off x="5807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2316" name="Text Box 30"/>
          <p:cNvSpPr txBox="1">
            <a:spLocks noChangeArrowheads="1"/>
          </p:cNvSpPr>
          <p:nvPr/>
        </p:nvSpPr>
        <p:spPr bwMode="auto">
          <a:xfrm>
            <a:off x="789622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835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4267B03-26BF-46C1-9492-39F81794DA88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1992314" y="5229226"/>
            <a:ext cx="2808287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8472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313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422433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992313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まとめ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/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接続順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1919289" y="134143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①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3935414" y="1341439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ローラ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4438651" y="3502026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4438650" y="3717926"/>
            <a:ext cx="1944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過充電＆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逆流防止</a:t>
            </a:r>
          </a:p>
        </p:txBody>
      </p:sp>
      <p:pic>
        <p:nvPicPr>
          <p:cNvPr id="13325" name="Picture 14" descr="EP5a%20ChargeContro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276475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024564" y="1325564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1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</a:rPr>
              <a:t>　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リー</a:t>
            </a:r>
          </a:p>
        </p:txBody>
      </p:sp>
      <p:pic>
        <p:nvPicPr>
          <p:cNvPr id="13327" name="Picture 16" descr="ANd9GcS3z6M-vRNUmtBsCQvVbwjhAa7T5GrNJ3oELmgEpB2iuhxcWRdo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Rectangle 17"/>
          <p:cNvSpPr>
            <a:spLocks noChangeArrowheads="1"/>
          </p:cNvSpPr>
          <p:nvPr/>
        </p:nvSpPr>
        <p:spPr bwMode="auto">
          <a:xfrm>
            <a:off x="6527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6384926" y="370205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貯める</a:t>
            </a:r>
          </a:p>
        </p:txBody>
      </p:sp>
      <p:sp>
        <p:nvSpPr>
          <p:cNvPr id="13330" name="Rectangle 19"/>
          <p:cNvSpPr>
            <a:spLocks noChangeArrowheads="1"/>
          </p:cNvSpPr>
          <p:nvPr/>
        </p:nvSpPr>
        <p:spPr bwMode="auto">
          <a:xfrm>
            <a:off x="8686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31" name="Text Box 20"/>
          <p:cNvSpPr txBox="1">
            <a:spLocks noChangeArrowheads="1"/>
          </p:cNvSpPr>
          <p:nvPr/>
        </p:nvSpPr>
        <p:spPr bwMode="auto">
          <a:xfrm>
            <a:off x="8543926" y="364490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取出す</a:t>
            </a:r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6383338" y="4278313"/>
            <a:ext cx="165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安定化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8543926" y="42783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繋ぐ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8256589" y="13366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④</a:t>
            </a: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pic>
        <p:nvPicPr>
          <p:cNvPr id="13335" name="Picture 24" descr="su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060575"/>
            <a:ext cx="1520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3648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3337" name="Text Box 26"/>
          <p:cNvSpPr txBox="1">
            <a:spLocks noChangeArrowheads="1"/>
          </p:cNvSpPr>
          <p:nvPr/>
        </p:nvSpPr>
        <p:spPr bwMode="auto">
          <a:xfrm>
            <a:off x="5807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3338" name="Text Box 27"/>
          <p:cNvSpPr txBox="1">
            <a:spLocks noChangeArrowheads="1"/>
          </p:cNvSpPr>
          <p:nvPr/>
        </p:nvSpPr>
        <p:spPr bwMode="auto">
          <a:xfrm>
            <a:off x="789622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3339" name="AutoShape 29"/>
          <p:cNvSpPr>
            <a:spLocks noChangeArrowheads="1"/>
          </p:cNvSpPr>
          <p:nvPr/>
        </p:nvSpPr>
        <p:spPr bwMode="auto">
          <a:xfrm>
            <a:off x="2135189" y="2133600"/>
            <a:ext cx="1512887" cy="2374900"/>
          </a:xfrm>
          <a:prstGeom prst="wedgeEllipseCallout">
            <a:avLst>
              <a:gd name="adj1" fmla="val 4144"/>
              <a:gd name="adj2" fmla="val 8034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/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 rot="363896">
            <a:off x="2501900" y="2525888"/>
            <a:ext cx="6477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な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し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36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135189" y="5300663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発電できません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1992313" y="5949951"/>
            <a:ext cx="6551612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135188" y="606742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バッテリー残量がなくなったら使えません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6460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/>
      <p:bldP spid="22563" grpId="0"/>
      <p:bldP spid="22564" grpId="0" animBg="1"/>
      <p:bldP spid="225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9028001-B5F1-4FE4-A5B5-811936F5E04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8472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313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22433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992313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まとめ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/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接続順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919289" y="134143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①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pic>
        <p:nvPicPr>
          <p:cNvPr id="14345" name="Picture 8" descr="kouguitiba_dl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935414" y="1341439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ローラ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2206626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2063751" y="391953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　発電</a:t>
            </a:r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6024564" y="1325564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1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</a:rPr>
              <a:t>　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リー</a:t>
            </a:r>
          </a:p>
        </p:txBody>
      </p:sp>
      <p:pic>
        <p:nvPicPr>
          <p:cNvPr id="14350" name="Picture 16" descr="ANd9GcS3z6M-vRNUmtBsCQvVbwjhAa7T5GrNJ3oELmgEpB2iuhxcWRdo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6527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6384926" y="370205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貯める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8686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354" name="Text Box 20"/>
          <p:cNvSpPr txBox="1">
            <a:spLocks noChangeArrowheads="1"/>
          </p:cNvSpPr>
          <p:nvPr/>
        </p:nvSpPr>
        <p:spPr bwMode="auto">
          <a:xfrm>
            <a:off x="8543926" y="364490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取出す</a:t>
            </a:r>
          </a:p>
        </p:txBody>
      </p:sp>
      <p:sp>
        <p:nvSpPr>
          <p:cNvPr id="14355" name="Text Box 21"/>
          <p:cNvSpPr txBox="1">
            <a:spLocks noChangeArrowheads="1"/>
          </p:cNvSpPr>
          <p:nvPr/>
        </p:nvSpPr>
        <p:spPr bwMode="auto">
          <a:xfrm>
            <a:off x="6383338" y="4278313"/>
            <a:ext cx="165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安定化</a:t>
            </a:r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8543926" y="42783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繋ぐ</a:t>
            </a:r>
          </a:p>
        </p:txBody>
      </p:sp>
      <p:sp>
        <p:nvSpPr>
          <p:cNvPr id="14357" name="Text Box 23"/>
          <p:cNvSpPr txBox="1">
            <a:spLocks noChangeArrowheads="1"/>
          </p:cNvSpPr>
          <p:nvPr/>
        </p:nvSpPr>
        <p:spPr bwMode="auto">
          <a:xfrm>
            <a:off x="8256589" y="13366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④</a:t>
            </a: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pic>
        <p:nvPicPr>
          <p:cNvPr id="14358" name="Picture 24" descr="su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060575"/>
            <a:ext cx="1520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Text Box 25"/>
          <p:cNvSpPr txBox="1">
            <a:spLocks noChangeArrowheads="1"/>
          </p:cNvSpPr>
          <p:nvPr/>
        </p:nvSpPr>
        <p:spPr bwMode="auto">
          <a:xfrm>
            <a:off x="3648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5807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789622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4362" name="AutoShape 28"/>
          <p:cNvSpPr>
            <a:spLocks noChangeArrowheads="1"/>
          </p:cNvSpPr>
          <p:nvPr/>
        </p:nvSpPr>
        <p:spPr bwMode="auto">
          <a:xfrm>
            <a:off x="4295775" y="2133600"/>
            <a:ext cx="1512888" cy="2374900"/>
          </a:xfrm>
          <a:prstGeom prst="wedgeEllipseCallout">
            <a:avLst>
              <a:gd name="adj1" fmla="val 4144"/>
              <a:gd name="adj2" fmla="val 8034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/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 rot="363896">
            <a:off x="4662488" y="2525888"/>
            <a:ext cx="6477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な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し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36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3719513" y="5229226"/>
            <a:ext cx="5040312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3862389" y="5300663"/>
            <a:ext cx="489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バッテリーが過充電の危険あり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2928938" y="5949951"/>
            <a:ext cx="6551612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3071813" y="606742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夜の間にバッテリー残量が減る可能性あり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070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2" grpId="0" animBg="1"/>
      <p:bldP spid="23583" grpId="0"/>
      <p:bldP spid="23584" grpId="0" animBg="1"/>
      <p:bldP spid="235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1467683A-B9E0-4AB5-AD95-7CECD5C61A7E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8472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313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22433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992313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まとめ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/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接続順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1919289" y="134143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①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pic>
        <p:nvPicPr>
          <p:cNvPr id="15369" name="Picture 8" descr="kouguitiba_dl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935414" y="1341439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ローラ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206626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2063751" y="391953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　発電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4438651" y="3502026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4438650" y="3717926"/>
            <a:ext cx="1944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過充電＆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逆流防止</a:t>
            </a:r>
          </a:p>
        </p:txBody>
      </p:sp>
      <p:pic>
        <p:nvPicPr>
          <p:cNvPr id="15375" name="Picture 14" descr="EP5a%20ChargeCont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276475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6024564" y="1325564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1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</a:rPr>
              <a:t>　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リー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>
            <a:off x="8686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8543926" y="364490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取出す</a:t>
            </a:r>
          </a:p>
        </p:txBody>
      </p:sp>
      <p:sp>
        <p:nvSpPr>
          <p:cNvPr id="15379" name="Text Box 22"/>
          <p:cNvSpPr txBox="1">
            <a:spLocks noChangeArrowheads="1"/>
          </p:cNvSpPr>
          <p:nvPr/>
        </p:nvSpPr>
        <p:spPr bwMode="auto">
          <a:xfrm>
            <a:off x="8543926" y="4278313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繋ぐ</a:t>
            </a:r>
          </a:p>
        </p:txBody>
      </p:sp>
      <p:sp>
        <p:nvSpPr>
          <p:cNvPr id="15380" name="Text Box 23"/>
          <p:cNvSpPr txBox="1">
            <a:spLocks noChangeArrowheads="1"/>
          </p:cNvSpPr>
          <p:nvPr/>
        </p:nvSpPr>
        <p:spPr bwMode="auto">
          <a:xfrm>
            <a:off x="8256589" y="13366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④</a:t>
            </a: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pic>
        <p:nvPicPr>
          <p:cNvPr id="15381" name="Picture 24" descr="su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2060575"/>
            <a:ext cx="1520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2" name="Text Box 25"/>
          <p:cNvSpPr txBox="1">
            <a:spLocks noChangeArrowheads="1"/>
          </p:cNvSpPr>
          <p:nvPr/>
        </p:nvSpPr>
        <p:spPr bwMode="auto">
          <a:xfrm>
            <a:off x="3648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5807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789622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5385" name="AutoShape 28"/>
          <p:cNvSpPr>
            <a:spLocks noChangeArrowheads="1"/>
          </p:cNvSpPr>
          <p:nvPr/>
        </p:nvSpPr>
        <p:spPr bwMode="auto">
          <a:xfrm>
            <a:off x="6456364" y="2133600"/>
            <a:ext cx="1512887" cy="2374900"/>
          </a:xfrm>
          <a:prstGeom prst="wedgeEllipseCallout">
            <a:avLst>
              <a:gd name="adj1" fmla="val 4144"/>
              <a:gd name="adj2" fmla="val 8034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/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 rot="363896">
            <a:off x="6823075" y="2525888"/>
            <a:ext cx="6477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な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し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36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4872039" y="5229226"/>
            <a:ext cx="3887787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941889" y="5300663"/>
            <a:ext cx="381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暗くなったら使えません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3143251" y="5949951"/>
            <a:ext cx="6335713" cy="576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287713" y="6067425"/>
            <a:ext cx="633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昼間でも一瞬曇った時に出力が低下します。</a:t>
            </a:r>
          </a:p>
        </p:txBody>
      </p:sp>
    </p:spTree>
    <p:extLst>
      <p:ext uri="{BB962C8B-B14F-4D97-AF65-F5344CB8AC3E}">
        <p14:creationId xmlns:p14="http://schemas.microsoft.com/office/powerpoint/2010/main" val="784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 animBg="1"/>
      <p:bldP spid="24607" grpId="0"/>
      <p:bldP spid="24608" grpId="0" animBg="1"/>
      <p:bldP spid="246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6B14ADA-CCEA-492B-8F7D-E98224E73813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8472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31348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224338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1992313" y="1268413"/>
            <a:ext cx="1727200" cy="37449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まとめ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/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接続順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1919289" y="1341439"/>
            <a:ext cx="21605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①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pic>
        <p:nvPicPr>
          <p:cNvPr id="16393" name="Picture 8" descr="kouguitiba_dl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9891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935414" y="1341439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②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コント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ローラ</a:t>
            </a:r>
            <a:endParaRPr lang="ja-JP" altLang="en-US" sz="3200" b="1">
              <a:ea typeface="小塚ゴシック Pro H" panose="020B0800000000000000" pitchFamily="34" charset="-128"/>
            </a:endParaRPr>
          </a:p>
        </p:txBody>
      </p:sp>
      <p:sp>
        <p:nvSpPr>
          <p:cNvPr id="16395" name="Rectangle 10"/>
          <p:cNvSpPr>
            <a:spLocks noChangeArrowheads="1"/>
          </p:cNvSpPr>
          <p:nvPr/>
        </p:nvSpPr>
        <p:spPr bwMode="auto">
          <a:xfrm>
            <a:off x="2206626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2063751" y="3919538"/>
            <a:ext cx="1655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　発電</a:t>
            </a:r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4438651" y="3502026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4438650" y="3717926"/>
            <a:ext cx="19446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過充電＆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2400" b="1">
                <a:ea typeface="小塚ゴシック Pro H" panose="020B0800000000000000" pitchFamily="34" charset="-128"/>
              </a:rPr>
              <a:t>逆流防止</a:t>
            </a:r>
          </a:p>
        </p:txBody>
      </p:sp>
      <p:pic>
        <p:nvPicPr>
          <p:cNvPr id="16399" name="Picture 14" descr="EP5a%20ChargeControl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276475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6024564" y="1325564"/>
            <a:ext cx="2232025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ja-JP" sz="3600" b="1">
                <a:ea typeface="小塚ゴシック Pro H" panose="020B0800000000000000" pitchFamily="34" charset="-128"/>
              </a:rPr>
              <a:t>③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</a:t>
            </a:r>
          </a:p>
          <a:p>
            <a:pPr eaLnBrk="1" hangingPunct="1">
              <a:lnSpc>
                <a:spcPct val="75000"/>
              </a:lnSpc>
            </a:pPr>
            <a:r>
              <a:rPr lang="ja-JP" altLang="en-US" sz="16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　</a:t>
            </a:r>
            <a:r>
              <a:rPr lang="ja-JP" altLang="en-US" b="1">
                <a:solidFill>
                  <a:srgbClr val="FF0000"/>
                </a:solidFill>
              </a:rPr>
              <a:t>　　</a:t>
            </a:r>
            <a:r>
              <a:rPr lang="ja-JP" altLang="en-US" sz="32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リー</a:t>
            </a:r>
          </a:p>
        </p:txBody>
      </p:sp>
      <p:pic>
        <p:nvPicPr>
          <p:cNvPr id="16401" name="Picture 16" descr="ANd9GcS3z6M-vRNUmtBsCQvVbwjhAa7T5GrNJ3oELmgEpB2iuhxcWRdo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2764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6527801" y="3500439"/>
            <a:ext cx="1368425" cy="1368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3" name="Text Box 18"/>
          <p:cNvSpPr txBox="1">
            <a:spLocks noChangeArrowheads="1"/>
          </p:cNvSpPr>
          <p:nvPr/>
        </p:nvSpPr>
        <p:spPr bwMode="auto">
          <a:xfrm>
            <a:off x="6384926" y="3702051"/>
            <a:ext cx="1655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貯める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6383338" y="4278313"/>
            <a:ext cx="1655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ea typeface="小塚ゴシック Pro H" panose="020B0800000000000000" pitchFamily="34" charset="-128"/>
              </a:rPr>
              <a:t>安定化</a:t>
            </a:r>
          </a:p>
        </p:txBody>
      </p:sp>
      <p:sp>
        <p:nvSpPr>
          <p:cNvPr id="16405" name="Text Box 23"/>
          <p:cNvSpPr txBox="1">
            <a:spLocks noChangeArrowheads="1"/>
          </p:cNvSpPr>
          <p:nvPr/>
        </p:nvSpPr>
        <p:spPr bwMode="auto">
          <a:xfrm>
            <a:off x="8256589" y="1336675"/>
            <a:ext cx="21605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200" b="1">
                <a:ea typeface="小塚ゴシック Pro H" panose="020B0800000000000000" pitchFamily="34" charset="-128"/>
              </a:rPr>
              <a:t>④</a:t>
            </a:r>
            <a:r>
              <a:rPr lang="ja-JP" altLang="en-US" sz="2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ソケット</a:t>
            </a:r>
          </a:p>
        </p:txBody>
      </p:sp>
      <p:sp>
        <p:nvSpPr>
          <p:cNvPr id="16406" name="Text Box 25"/>
          <p:cNvSpPr txBox="1">
            <a:spLocks noChangeArrowheads="1"/>
          </p:cNvSpPr>
          <p:nvPr/>
        </p:nvSpPr>
        <p:spPr bwMode="auto">
          <a:xfrm>
            <a:off x="3648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6407" name="Text Box 26"/>
          <p:cNvSpPr txBox="1">
            <a:spLocks noChangeArrowheads="1"/>
          </p:cNvSpPr>
          <p:nvPr/>
        </p:nvSpPr>
        <p:spPr bwMode="auto">
          <a:xfrm>
            <a:off x="580707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6408" name="Text Box 27"/>
          <p:cNvSpPr txBox="1">
            <a:spLocks noChangeArrowheads="1"/>
          </p:cNvSpPr>
          <p:nvPr/>
        </p:nvSpPr>
        <p:spPr bwMode="auto">
          <a:xfrm>
            <a:off x="7896226" y="25654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400" b="1">
                <a:solidFill>
                  <a:schemeClr val="bg2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6409" name="AutoShape 28"/>
          <p:cNvSpPr>
            <a:spLocks noChangeArrowheads="1"/>
          </p:cNvSpPr>
          <p:nvPr/>
        </p:nvSpPr>
        <p:spPr bwMode="auto">
          <a:xfrm>
            <a:off x="8616950" y="2133600"/>
            <a:ext cx="1512888" cy="2374900"/>
          </a:xfrm>
          <a:prstGeom prst="wedgeEllipseCallout">
            <a:avLst>
              <a:gd name="adj1" fmla="val -16000"/>
              <a:gd name="adj2" fmla="val 81417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/>
          </a:p>
        </p:txBody>
      </p:sp>
      <p:sp>
        <p:nvSpPr>
          <p:cNvPr id="16410" name="Text Box 29"/>
          <p:cNvSpPr txBox="1">
            <a:spLocks noChangeArrowheads="1"/>
          </p:cNvSpPr>
          <p:nvPr/>
        </p:nvSpPr>
        <p:spPr bwMode="auto">
          <a:xfrm rot="363896">
            <a:off x="8982075" y="2525888"/>
            <a:ext cx="6477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な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4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し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ja-JP" sz="36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2135189" y="5373688"/>
            <a:ext cx="8053387" cy="576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2424114" y="5445125"/>
            <a:ext cx="7704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ガッツを出して、機器ごとに配線の必要があります</a:t>
            </a:r>
            <a:r>
              <a:rPr lang="en-US" altLang="ja-JP" sz="24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6846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E7F0B0E-C722-4ACC-B1FD-058B5CDE6CED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950914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ja-JP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en-US" altLang="ja-JP" sz="3200" b="1">
                <a:solidFill>
                  <a:srgbClr val="CC3300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20</a:t>
            </a:r>
            <a:r>
              <a:rPr lang="en-US" altLang="ja-JP" sz="2800" b="1">
                <a:latin typeface="Arial Black" panose="020B0A04020102020204" pitchFamily="34" charset="0"/>
                <a:ea typeface="HG丸ｺﾞｼｯｸM-PRO" panose="020F0600000000000000" pitchFamily="50" charset="-128"/>
              </a:rPr>
              <a:t>W</a:t>
            </a:r>
            <a:r>
              <a:rPr lang="ja-JP" altLang="en-US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革命キット</a:t>
            </a:r>
            <a:r>
              <a:rPr lang="en-US" altLang="ja-JP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35189" y="2852739"/>
            <a:ext cx="80613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6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ケーブル</a:t>
            </a:r>
            <a:r>
              <a:rPr lang="ja-JP" altLang="en-US" sz="6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加工</a:t>
            </a:r>
            <a:r>
              <a:rPr lang="ja-JP" altLang="en-US" sz="60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体験</a:t>
            </a:r>
            <a:endParaRPr lang="ja-JP" altLang="en-US" sz="6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5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49" y="4032699"/>
            <a:ext cx="2545245" cy="190893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998" y="168166"/>
            <a:ext cx="522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 smtClean="0"/>
              <a:t>太陽光パネル</a:t>
            </a:r>
            <a:r>
              <a:rPr kumimoji="1" lang="ja-JP" altLang="en-US" dirty="0" smtClean="0"/>
              <a:t>用ケーブ</a:t>
            </a:r>
            <a:r>
              <a:rPr lang="ja-JP" altLang="en-US" dirty="0"/>
              <a:t>ル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を加工してみましょう！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89" y="935428"/>
            <a:ext cx="3055007" cy="22912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13435" y="3477462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kumimoji="1" lang="en-US" altLang="ja-JP" dirty="0" smtClean="0"/>
              <a:t>2.0</a:t>
            </a:r>
            <a:r>
              <a:rPr kumimoji="1" lang="ja-JP" altLang="en-US" dirty="0" smtClean="0"/>
              <a:t>を使います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74566" y="337972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茶色が</a:t>
            </a:r>
            <a:r>
              <a:rPr kumimoji="1" lang="en-US" altLang="ja-JP" dirty="0" smtClean="0"/>
              <a:t>+/</a:t>
            </a:r>
            <a:r>
              <a:rPr lang="ja-JP" altLang="en-US" dirty="0" smtClean="0"/>
              <a:t>青がマイナス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872" y="6253351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垂直になるように！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375757" y="3920366"/>
            <a:ext cx="3055009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76537" y="6253351"/>
            <a:ext cx="240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ファストン端子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メス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12974" y="6225612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ハウジングに格納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向き注意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 rot="18133348">
            <a:off x="5749157" y="1681656"/>
            <a:ext cx="266273" cy="283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1664" y="4118093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Ｃまたは</a:t>
            </a:r>
            <a:r>
              <a:rPr kumimoji="1" lang="en-US" altLang="ja-JP" dirty="0" smtClean="0"/>
              <a:t>5-5.5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14" y="3920366"/>
            <a:ext cx="1806074" cy="2133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07" y="3920366"/>
            <a:ext cx="1657458" cy="21336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857023"/>
            <a:ext cx="3044292" cy="22832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19" y="935428"/>
            <a:ext cx="3021737" cy="2266303"/>
          </a:xfrm>
          <a:prstGeom prst="rect">
            <a:avLst/>
          </a:prstGeom>
        </p:spPr>
      </p:pic>
      <p:cxnSp>
        <p:nvCxnSpPr>
          <p:cNvPr id="27" name="直線矢印コネクタ 26"/>
          <p:cNvCxnSpPr/>
          <p:nvPr/>
        </p:nvCxnSpPr>
        <p:spPr>
          <a:xfrm>
            <a:off x="6073320" y="4271211"/>
            <a:ext cx="592175" cy="20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V="1">
            <a:off x="6316579" y="5065295"/>
            <a:ext cx="96253" cy="577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347749" y="5599661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Ｂまたは</a:t>
            </a:r>
            <a:r>
              <a:rPr kumimoji="1" lang="en-US" altLang="ja-JP" dirty="0" smtClean="0"/>
              <a:t>2.0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" y="3761087"/>
            <a:ext cx="3114565" cy="233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08213" y="1412875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3600" dirty="0">
                <a:ea typeface="小塚ゴシック Pro H" panose="020B0800000000000000" pitchFamily="34" charset="-128"/>
              </a:rPr>
              <a:t>学生時代</a:t>
            </a:r>
            <a:endParaRPr lang="ja-JP" altLang="en-US" sz="3600" dirty="0">
              <a:solidFill>
                <a:srgbClr val="FF0000"/>
              </a:solidFill>
              <a:ea typeface="小塚ゴシック Pro H" panose="020B0800000000000000" pitchFamily="34" charset="-12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84701" y="692151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小塚ゴシック Pro H" panose="020B0800000000000000" pitchFamily="34" charset="-128"/>
              </a:rPr>
              <a:t>⇒</a:t>
            </a:r>
            <a:r>
              <a:rPr lang="ja-JP" altLang="en-US" sz="2800">
                <a:ea typeface="小塚ゴシック Pro H" panose="020B0800000000000000" pitchFamily="34" charset="-128"/>
              </a:rPr>
              <a:t>ちょっとだけ</a:t>
            </a:r>
            <a:r>
              <a:rPr lang="ja-JP" altLang="en-US" sz="2800">
                <a:solidFill>
                  <a:srgbClr val="FF0000"/>
                </a:solidFill>
                <a:ea typeface="小塚ゴシック Pro H" panose="020B0800000000000000" pitchFamily="34" charset="-128"/>
              </a:rPr>
              <a:t>僕</a:t>
            </a:r>
            <a:r>
              <a:rPr lang="ja-JP" altLang="en-US" sz="2800">
                <a:ea typeface="小塚ゴシック Pro H" panose="020B0800000000000000" pitchFamily="34" charset="-128"/>
              </a:rPr>
              <a:t>のこと</a:t>
            </a:r>
            <a:r>
              <a:rPr lang="en-US" altLang="ja-JP" sz="28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【</a:t>
            </a:r>
            <a:r>
              <a:rPr lang="ja-JP" altLang="en-US" sz="28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その</a:t>
            </a:r>
            <a:r>
              <a:rPr lang="en-US" altLang="ja-JP" sz="2800">
                <a:solidFill>
                  <a:srgbClr val="FF0000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1</a:t>
            </a:r>
            <a:r>
              <a:rPr lang="en-US" altLang="ja-JP" sz="280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75276" y="1412875"/>
            <a:ext cx="4824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ea typeface="小塚ゴシック Pro H" panose="020B0800000000000000" pitchFamily="34" charset="-128"/>
              </a:rPr>
              <a:t>環境</a:t>
            </a:r>
            <a:r>
              <a:rPr lang="ja-JP" altLang="en-US" sz="3200">
                <a:solidFill>
                  <a:srgbClr val="FF0000"/>
                </a:solidFill>
                <a:ea typeface="小塚ゴシック Pro H" panose="020B0800000000000000" pitchFamily="34" charset="-128"/>
              </a:rPr>
              <a:t>ジャーナリスト</a:t>
            </a:r>
            <a:r>
              <a:rPr lang="ja-JP" altLang="en-US" sz="3200">
                <a:ea typeface="小塚ゴシック Pro H" panose="020B0800000000000000" pitchFamily="34" charset="-128"/>
              </a:rPr>
              <a:t>志望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135188" y="700089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【</a:t>
            </a:r>
            <a:r>
              <a:rPr lang="ja-JP" altLang="en-US" sz="3200">
                <a:solidFill>
                  <a:srgbClr val="FF0000"/>
                </a:solidFill>
                <a:ea typeface="小塚ゴシック Pro H" panose="020B0800000000000000" pitchFamily="34" charset="-128"/>
              </a:rPr>
              <a:t>自</a:t>
            </a:r>
            <a:r>
              <a:rPr lang="ja-JP" altLang="en-US" sz="3200">
                <a:ea typeface="小塚ゴシック Pro H" panose="020B0800000000000000" pitchFamily="34" charset="-128"/>
              </a:rPr>
              <a:t>己紹介</a:t>
            </a:r>
            <a:r>
              <a:rPr lang="en-US" altLang="ja-JP" sz="3200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08214" y="2138363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en-US" altLang="ja-JP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24</a:t>
            </a:r>
            <a:r>
              <a:rPr lang="ja-JP" altLang="en-US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才～</a:t>
            </a:r>
            <a:r>
              <a:rPr lang="en-US" altLang="ja-JP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44</a:t>
            </a:r>
            <a:r>
              <a:rPr lang="ja-JP" altLang="en-US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才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75276" y="2132014"/>
            <a:ext cx="4392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①</a:t>
            </a:r>
            <a:r>
              <a:rPr lang="ja-JP" altLang="en-US" sz="3200">
                <a:ea typeface="小塚ゴシック Pro H" panose="020B0800000000000000" pitchFamily="34" charset="-128"/>
              </a:rPr>
              <a:t>有機八百屋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75276" y="2708275"/>
            <a:ext cx="4392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②</a:t>
            </a:r>
            <a:r>
              <a:rPr lang="ja-JP" altLang="en-US" sz="3200">
                <a:ea typeface="小塚ゴシック Pro H" panose="020B0800000000000000" pitchFamily="34" charset="-128"/>
              </a:rPr>
              <a:t>エコ商品の</a:t>
            </a:r>
            <a:r>
              <a:rPr lang="ja-JP" altLang="en-US" sz="3200">
                <a:solidFill>
                  <a:srgbClr val="FF0000"/>
                </a:solidFill>
                <a:ea typeface="小塚ゴシック Pro H" panose="020B0800000000000000" pitchFamily="34" charset="-128"/>
              </a:rPr>
              <a:t>流</a:t>
            </a:r>
            <a:r>
              <a:rPr lang="ja-JP" altLang="en-US" sz="3200">
                <a:ea typeface="小塚ゴシック Pro H" panose="020B0800000000000000" pitchFamily="34" charset="-128"/>
              </a:rPr>
              <a:t>通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375276" y="3284539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③</a:t>
            </a:r>
            <a:r>
              <a:rPr lang="ja-JP" altLang="en-US" sz="3200">
                <a:ea typeface="小塚ゴシック Pro H" panose="020B0800000000000000" pitchFamily="34" charset="-128"/>
              </a:rPr>
              <a:t>オーガニック</a:t>
            </a:r>
            <a:r>
              <a:rPr lang="en-US" altLang="ja-JP" sz="3200">
                <a:solidFill>
                  <a:srgbClr val="FF0000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Cafe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75276" y="3856039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④</a:t>
            </a:r>
            <a:r>
              <a:rPr lang="ja-JP" altLang="en-US" sz="3200">
                <a:ea typeface="小塚ゴシック Pro H" panose="020B0800000000000000" pitchFamily="34" charset="-128"/>
              </a:rPr>
              <a:t>フェアトレード</a:t>
            </a:r>
            <a:endParaRPr lang="ja-JP" altLang="en-US" sz="3200">
              <a:solidFill>
                <a:srgbClr val="FF0000"/>
              </a:solidFill>
              <a:latin typeface="Arial Black" panose="020B0A04020102020204" pitchFamily="34" charset="0"/>
              <a:ea typeface="小塚ゴシック Pro H" panose="020B0800000000000000" pitchFamily="34" charset="-128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375276" y="4437064"/>
            <a:ext cx="4824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⑤</a:t>
            </a:r>
            <a:r>
              <a:rPr lang="ja-JP" altLang="en-US" sz="3200">
                <a:ea typeface="小塚ゴシック Pro H" panose="020B0800000000000000" pitchFamily="34" charset="-128"/>
              </a:rPr>
              <a:t>アースデイちば</a:t>
            </a:r>
            <a:endParaRPr lang="ja-JP" altLang="en-US" sz="3200">
              <a:solidFill>
                <a:srgbClr val="FF0000"/>
              </a:solidFill>
              <a:latin typeface="Arial Black" panose="020B0A04020102020204" pitchFamily="34" charset="0"/>
              <a:ea typeface="小塚ゴシック Pro H" panose="020B0800000000000000" pitchFamily="34" charset="-128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08214" y="5013325"/>
            <a:ext cx="3095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en-US" altLang="ja-JP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45</a:t>
            </a:r>
            <a:r>
              <a:rPr lang="ja-JP" altLang="en-US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才～</a:t>
            </a:r>
            <a:r>
              <a:rPr lang="en-US" altLang="ja-JP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48</a:t>
            </a:r>
            <a:r>
              <a:rPr lang="ja-JP" altLang="en-US" sz="36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才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375276" y="5013325"/>
            <a:ext cx="4824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3200">
                <a:ea typeface="小塚ゴシック Pro H" panose="020B0800000000000000" pitchFamily="34" charset="-128"/>
              </a:rPr>
              <a:t>自然エ</a:t>
            </a:r>
            <a:r>
              <a:rPr lang="ja-JP" altLang="en-US" sz="3200">
                <a:solidFill>
                  <a:srgbClr val="FF0000"/>
                </a:solidFill>
                <a:ea typeface="小塚ゴシック Pro H" panose="020B0800000000000000" pitchFamily="34" charset="-128"/>
              </a:rPr>
              <a:t>ネ</a:t>
            </a:r>
            <a:r>
              <a:rPr lang="ja-JP" altLang="en-US" sz="3200">
                <a:ea typeface="小塚ゴシック Pro H" panose="020B0800000000000000" pitchFamily="34" charset="-128"/>
              </a:rPr>
              <a:t>ルギー（現在）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992314" y="5873750"/>
            <a:ext cx="90448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とにかく環境問題が大好きです</a:t>
            </a:r>
            <a:r>
              <a:rPr lang="en-US" altLang="ja-JP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33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26" y="3649067"/>
            <a:ext cx="2676197" cy="26761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998" y="168166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本日は、応用の効く</a:t>
            </a: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コントローラ用ケーブ</a:t>
            </a:r>
            <a:r>
              <a:rPr lang="ja-JP" altLang="en-US" dirty="0"/>
              <a:t>ル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を作ってみましょう！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" y="935426"/>
            <a:ext cx="3055009" cy="229125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89" y="935428"/>
            <a:ext cx="3055007" cy="22912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7" y="935427"/>
            <a:ext cx="3055006" cy="22912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13435" y="3477462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kumimoji="1" lang="en-US" altLang="ja-JP" dirty="0" smtClean="0"/>
              <a:t>2.0</a:t>
            </a:r>
            <a:r>
              <a:rPr kumimoji="1" lang="ja-JP" altLang="en-US" dirty="0" smtClean="0"/>
              <a:t>を使います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684013" y="347746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片方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ミリ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片方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ミリ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5" y="3750729"/>
            <a:ext cx="3468414" cy="260131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07998" y="3920366"/>
            <a:ext cx="3055009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872" y="6253351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棒端子を接続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専用工具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4375757" y="3920366"/>
            <a:ext cx="3055009" cy="2133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44391" y="6253351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ファストン端子接続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電工ペンチ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512974" y="6225612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【</a:t>
            </a:r>
            <a:r>
              <a:rPr kumimoji="1" lang="ja-JP" altLang="en-US" dirty="0" smtClean="0"/>
              <a:t>ハウジングに格納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向き注意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 rot="18133348">
            <a:off x="5749157" y="1681656"/>
            <a:ext cx="266273" cy="2837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1664" y="411809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ミリの方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49386" y="410758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3</a:t>
            </a:r>
            <a:r>
              <a:rPr kumimoji="1" lang="ja-JP" altLang="en-US" dirty="0" smtClean="0"/>
              <a:t>ミリの方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14" y="3920366"/>
            <a:ext cx="1806074" cy="21336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607" y="3920366"/>
            <a:ext cx="16574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E7F0B0E-C722-4ACC-B1FD-058B5CDE6CED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950914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ja-JP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en-US" altLang="ja-JP" sz="3200" b="1">
                <a:solidFill>
                  <a:srgbClr val="CC3300"/>
                </a:solidFill>
                <a:latin typeface="Arial Black" panose="020B0A04020102020204" pitchFamily="34" charset="0"/>
                <a:ea typeface="HG丸ｺﾞｼｯｸM-PRO" panose="020F0600000000000000" pitchFamily="50" charset="-128"/>
              </a:rPr>
              <a:t>20</a:t>
            </a:r>
            <a:r>
              <a:rPr lang="en-US" altLang="ja-JP" sz="2800" b="1">
                <a:latin typeface="Arial Black" panose="020B0A04020102020204" pitchFamily="34" charset="0"/>
                <a:ea typeface="HG丸ｺﾞｼｯｸM-PRO" panose="020F0600000000000000" pitchFamily="50" charset="-128"/>
              </a:rPr>
              <a:t>W</a:t>
            </a:r>
            <a:r>
              <a:rPr lang="ja-JP" altLang="en-US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革命キット</a:t>
            </a:r>
            <a:r>
              <a:rPr lang="en-US" altLang="ja-JP" sz="3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35189" y="2852739"/>
            <a:ext cx="80613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60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60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</a:t>
            </a:r>
            <a:r>
              <a:rPr lang="ja-JP" altLang="en-US" sz="48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</a:t>
            </a:r>
            <a:r>
              <a:rPr lang="ja-JP" altLang="en-US" sz="60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</a:t>
            </a:r>
            <a:r>
              <a:rPr lang="ja-JP" altLang="en-US" sz="60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し方手順</a:t>
            </a:r>
          </a:p>
        </p:txBody>
      </p:sp>
    </p:spTree>
    <p:extLst>
      <p:ext uri="{BB962C8B-B14F-4D97-AF65-F5344CB8AC3E}">
        <p14:creationId xmlns:p14="http://schemas.microsoft.com/office/powerpoint/2010/main" val="22689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AEF9F7A-048A-4620-9433-70FC657F67E2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0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（概略）</a:t>
            </a:r>
          </a:p>
        </p:txBody>
      </p:sp>
      <p:pic>
        <p:nvPicPr>
          <p:cNvPr id="4100" name="Picture 6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836613"/>
            <a:ext cx="58324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49438" y="4638675"/>
            <a:ext cx="56989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【1】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en-US" altLang="ja-JP" b="1"/>
              <a:t>』</a:t>
            </a:r>
            <a:r>
              <a:rPr lang="ja-JP" altLang="en-US" sz="2000" b="1">
                <a:ea typeface="HG丸ｺﾞｼｯｸM-PRO" panose="020F0600000000000000" pitchFamily="50" charset="-128"/>
              </a:rPr>
              <a:t>と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バッテリー</a:t>
            </a:r>
            <a:r>
              <a:rPr lang="en-US" altLang="ja-JP" b="1"/>
              <a:t>』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351089" y="4124326"/>
            <a:ext cx="2350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ea typeface="HG丸ｺﾞｼｯｸM-PRO" panose="020F0600000000000000" pitchFamily="50" charset="-128"/>
              </a:rPr>
              <a:t>【</a:t>
            </a:r>
            <a:r>
              <a:rPr lang="ja-JP" altLang="en-US" sz="2400" b="1">
                <a:ea typeface="HG丸ｺﾞｼｯｸM-PRO" panose="020F0600000000000000" pitchFamily="50" charset="-128"/>
              </a:rPr>
              <a:t>大きな流れ</a:t>
            </a:r>
            <a:r>
              <a:rPr lang="en-US" altLang="ja-JP" sz="2400" b="1"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4103" name="Line 4"/>
          <p:cNvSpPr>
            <a:spLocks noChangeShapeType="1"/>
          </p:cNvSpPr>
          <p:nvPr/>
        </p:nvSpPr>
        <p:spPr bwMode="auto">
          <a:xfrm>
            <a:off x="2063751" y="836613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600826" y="24209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3300"/>
                </a:solidFill>
              </a:rPr>
              <a:t>【1】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751764" y="30686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3300"/>
                </a:solidFill>
              </a:rPr>
              <a:t>【2】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24564" y="1773238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FF3300"/>
                </a:solidFill>
              </a:rPr>
              <a:t>【3】</a:t>
            </a:r>
          </a:p>
        </p:txBody>
      </p:sp>
      <p:sp>
        <p:nvSpPr>
          <p:cNvPr id="4107" name="Oval 12"/>
          <p:cNvSpPr>
            <a:spLocks noChangeArrowheads="1"/>
          </p:cNvSpPr>
          <p:nvPr/>
        </p:nvSpPr>
        <p:spPr bwMode="auto">
          <a:xfrm>
            <a:off x="2135188" y="2133600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 rot="542855">
            <a:off x="2432051" y="2490164"/>
            <a:ext cx="21510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今日が私の</a:t>
            </a:r>
            <a:endParaRPr lang="ja-JP" altLang="en-US" sz="2000" b="1">
              <a:solidFill>
                <a:schemeClr val="bg1"/>
              </a:solidFill>
              <a:ea typeface="HGP創英角ﾎﾟｯﾌﾟ体" panose="040B0A00000000000000" pitchFamily="50" charset="-12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発電記念日！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847850" y="5300663"/>
            <a:ext cx="4666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【2】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バッテリー</a:t>
            </a:r>
            <a:r>
              <a:rPr lang="en-US" altLang="ja-JP" b="1"/>
              <a:t>』</a:t>
            </a:r>
            <a:r>
              <a:rPr lang="ja-JP" altLang="en-US" sz="2000" b="1">
                <a:ea typeface="HG丸ｺﾞｼｯｸM-PRO" panose="020F0600000000000000" pitchFamily="50" charset="-128"/>
              </a:rPr>
              <a:t>と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シガーソケット</a:t>
            </a:r>
            <a:r>
              <a:rPr lang="en-US" altLang="ja-JP" b="1"/>
              <a:t>』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847851" y="6021388"/>
            <a:ext cx="51828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【3】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パネル</a:t>
            </a:r>
            <a:r>
              <a:rPr lang="en-US" altLang="ja-JP" b="1"/>
              <a:t>』</a:t>
            </a:r>
            <a:r>
              <a:rPr lang="ja-JP" altLang="en-US" sz="2000" b="1">
                <a:ea typeface="HG丸ｺﾞｼｯｸM-PRO" panose="020F0600000000000000" pitchFamily="50" charset="-128"/>
              </a:rPr>
              <a:t>と</a:t>
            </a:r>
            <a:r>
              <a:rPr lang="en-US" altLang="ja-JP" b="1"/>
              <a:t>『</a:t>
            </a:r>
            <a:r>
              <a:rPr lang="ja-JP" altLang="en-US" sz="20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en-US" altLang="ja-JP" b="1"/>
              <a:t>』</a:t>
            </a:r>
            <a:endParaRPr lang="en-US" altLang="ja-JP" sz="2000" b="1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 rot="5400000">
            <a:off x="3395663" y="4833938"/>
            <a:ext cx="288925" cy="647700"/>
          </a:xfrm>
          <a:custGeom>
            <a:avLst/>
            <a:gdLst>
              <a:gd name="T0" fmla="*/ 216694 w 21600"/>
              <a:gd name="T1" fmla="*/ 0 h 21600"/>
              <a:gd name="T2" fmla="*/ 0 w 21600"/>
              <a:gd name="T3" fmla="*/ 323850 h 21600"/>
              <a:gd name="T4" fmla="*/ 216694 w 21600"/>
              <a:gd name="T5" fmla="*/ 647700 h 21600"/>
              <a:gd name="T6" fmla="*/ 288925 w 21600"/>
              <a:gd name="T7" fmla="*/ 323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 rot="5400000">
            <a:off x="3395663" y="5554663"/>
            <a:ext cx="288925" cy="647700"/>
          </a:xfrm>
          <a:custGeom>
            <a:avLst/>
            <a:gdLst>
              <a:gd name="T0" fmla="*/ 216694 w 21600"/>
              <a:gd name="T1" fmla="*/ 0 h 21600"/>
              <a:gd name="T2" fmla="*/ 0 w 21600"/>
              <a:gd name="T3" fmla="*/ 323850 h 21600"/>
              <a:gd name="T4" fmla="*/ 216694 w 21600"/>
              <a:gd name="T5" fmla="*/ 647700 h 21600"/>
              <a:gd name="T6" fmla="*/ 288925 w 21600"/>
              <a:gd name="T7" fmla="*/ 323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68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2" grpId="0"/>
      <p:bldP spid="3083" grpId="0"/>
      <p:bldP spid="3086" grpId="0"/>
      <p:bldP spid="3087" grpId="0"/>
      <p:bldP spid="3088" grpId="0" animBg="1"/>
      <p:bldP spid="30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ACD53D4-7195-4BA5-9DE2-0B6164B5B1BF}" type="slidenum">
              <a:rPr lang="en-US" altLang="ja-JP"/>
              <a:pPr/>
              <a:t>23</a:t>
            </a:fld>
            <a:endParaRPr lang="en-US" altLang="ja-JP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495550" y="4221164"/>
            <a:ext cx="76327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>
                <a:ea typeface="HG丸ｺﾞｼｯｸM-PRO" panose="020F0600000000000000" pitchFamily="50" charset="-128"/>
              </a:rPr>
              <a:t>① </a:t>
            </a:r>
            <a:r>
              <a:rPr lang="ja-JP" altLang="en-US" sz="1400" b="1">
                <a:ea typeface="HG丸ｺﾞｼｯｸM-PRO" panose="020F0600000000000000" pitchFamily="50" charset="-128"/>
              </a:rPr>
              <a:t>チャージコントローラー＆パネル間</a:t>
            </a:r>
            <a:r>
              <a:rPr lang="ja-JP" altLang="en-US" sz="14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ケーブル</a:t>
            </a:r>
            <a:r>
              <a:rPr lang="ja-JP" altLang="en-US" sz="1400" b="1">
                <a:ea typeface="HG丸ｺﾞｼｯｸM-PRO" panose="020F0600000000000000" pitchFamily="50" charset="-128"/>
              </a:rPr>
              <a:t>をチャージコントローラーに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繋ぐ</a:t>
            </a:r>
          </a:p>
          <a:p>
            <a:pPr eaLnBrk="1" hangingPunct="1"/>
            <a:endParaRPr lang="ja-JP" altLang="en-US" sz="500" b="1">
              <a:solidFill>
                <a:srgbClr val="33CC33"/>
              </a:solidFill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b="1">
                <a:ea typeface="HG丸ｺﾞｼｯｸM-PRO" panose="020F0600000000000000" pitchFamily="50" charset="-128"/>
              </a:rPr>
              <a:t>② チャージコントローラー＆バッテリー間</a:t>
            </a:r>
            <a:r>
              <a:rPr lang="ja-JP" altLang="en-US" sz="14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ケーブル</a:t>
            </a:r>
            <a:r>
              <a:rPr lang="ja-JP" altLang="en-US" sz="1400" b="1">
                <a:ea typeface="HG丸ｺﾞｼｯｸM-PRO" panose="020F0600000000000000" pitchFamily="50" charset="-128"/>
              </a:rPr>
              <a:t>をチャージコントローラーに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繋ぐ</a:t>
            </a:r>
          </a:p>
          <a:p>
            <a:pPr eaLnBrk="1" hangingPunct="1"/>
            <a:endParaRPr lang="ja-JP" altLang="en-US" sz="500" b="1"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b="1">
                <a:ea typeface="HG丸ｺﾞｼｯｸM-PRO" panose="020F0600000000000000" pitchFamily="50" charset="-128"/>
              </a:rPr>
              <a:t>③ バッテリーにヒューズ付きの</a:t>
            </a:r>
            <a:r>
              <a:rPr lang="ja-JP" altLang="en-US" sz="14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ケーブル</a:t>
            </a:r>
            <a:r>
              <a:rPr lang="ja-JP" altLang="en-US" sz="1400" b="1">
                <a:ea typeface="HG丸ｺﾞｼｯｸM-PRO" panose="020F0600000000000000" pitchFamily="50" charset="-128"/>
              </a:rPr>
              <a:t>を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繋ぐ</a:t>
            </a:r>
            <a:r>
              <a:rPr lang="en-US" altLang="ja-JP" sz="1400" b="1">
                <a:ea typeface="HG丸ｺﾞｼｯｸM-PRO" panose="020F0600000000000000" pitchFamily="50" charset="-128"/>
              </a:rPr>
              <a:t>【</a:t>
            </a:r>
            <a:r>
              <a:rPr lang="ja-JP" altLang="en-US" sz="1400" b="1">
                <a:ea typeface="HG丸ｺﾞｼｯｸM-PRO" panose="020F0600000000000000" pitchFamily="50" charset="-128"/>
              </a:rPr>
              <a:t>黒をマイナスへ</a:t>
            </a:r>
            <a:r>
              <a:rPr lang="en-US" altLang="ja-JP" sz="1400" b="1">
                <a:ea typeface="HG丸ｺﾞｼｯｸM-PRO" panose="020F0600000000000000" pitchFamily="50" charset="-128"/>
              </a:rPr>
              <a:t>/</a:t>
            </a:r>
            <a:r>
              <a:rPr lang="ja-JP" altLang="en-US" sz="14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赤</a:t>
            </a:r>
            <a:r>
              <a:rPr lang="ja-JP" altLang="en-US" sz="1400" b="1">
                <a:ea typeface="HG丸ｺﾞｼｯｸM-PRO" panose="020F0600000000000000" pitchFamily="50" charset="-128"/>
              </a:rPr>
              <a:t>をプラスへ</a:t>
            </a:r>
            <a:r>
              <a:rPr lang="en-US" altLang="ja-JP" sz="1400" b="1">
                <a:ea typeface="HG丸ｺﾞｼｯｸM-PRO" panose="020F0600000000000000" pitchFamily="50" charset="-128"/>
              </a:rPr>
              <a:t>】</a:t>
            </a:r>
          </a:p>
          <a:p>
            <a:pPr eaLnBrk="1" hangingPunct="1"/>
            <a:endParaRPr lang="en-US" altLang="ja-JP" sz="500" b="1">
              <a:ea typeface="HG丸ｺﾞｼｯｸM-PRO" panose="020F0600000000000000" pitchFamily="50" charset="-128"/>
            </a:endParaRPr>
          </a:p>
          <a:p>
            <a:pPr eaLnBrk="1" hangingPunct="1"/>
            <a:r>
              <a:rPr lang="en-US" altLang="ja-JP" sz="1400" b="1">
                <a:ea typeface="HG丸ｺﾞｼｯｸM-PRO" panose="020F0600000000000000" pitchFamily="50" charset="-128"/>
              </a:rPr>
              <a:t>④ </a:t>
            </a:r>
            <a:r>
              <a:rPr lang="ja-JP" altLang="en-US" sz="1400" b="1">
                <a:ea typeface="HG丸ｺﾞｼｯｸM-PRO" panose="020F0600000000000000" pitchFamily="50" charset="-128"/>
              </a:rPr>
              <a:t>バッテリーとチャージコントローラーを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接続</a:t>
            </a:r>
            <a:r>
              <a:rPr lang="ja-JP" altLang="en-US" sz="1400" b="1">
                <a:ea typeface="HG丸ｺﾞｼｯｸM-PRO" panose="020F0600000000000000" pitchFamily="50" charset="-128"/>
              </a:rPr>
              <a:t>する。　</a:t>
            </a:r>
            <a:r>
              <a:rPr lang="en-US" altLang="ja-JP" sz="1200" b="1"/>
              <a:t>【</a:t>
            </a:r>
            <a:r>
              <a:rPr lang="en-US" altLang="ja-JP" sz="1200" b="1">
                <a:solidFill>
                  <a:srgbClr val="0000FF"/>
                </a:solidFill>
              </a:rPr>
              <a:t>②</a:t>
            </a:r>
            <a:r>
              <a:rPr lang="ja-JP" altLang="en-US" sz="1200" b="1"/>
              <a:t>と</a:t>
            </a:r>
            <a:r>
              <a:rPr lang="ja-JP" altLang="en-US" sz="1200" b="1">
                <a:solidFill>
                  <a:srgbClr val="0000FF"/>
                </a:solidFill>
              </a:rPr>
              <a:t>③</a:t>
            </a:r>
            <a:r>
              <a:rPr lang="ja-JP" altLang="en-US" sz="1200" b="1"/>
              <a:t>のケーブルを接続</a:t>
            </a:r>
            <a:r>
              <a:rPr lang="en-US" altLang="ja-JP" sz="1200" b="1"/>
              <a:t>】</a:t>
            </a:r>
          </a:p>
          <a:p>
            <a:pPr eaLnBrk="1" hangingPunct="1"/>
            <a:endParaRPr lang="en-US" altLang="ja-JP" sz="500" b="1"/>
          </a:p>
          <a:p>
            <a:pPr eaLnBrk="1" hangingPunct="1"/>
            <a:r>
              <a:rPr lang="en-US" altLang="ja-JP" sz="1400" b="1">
                <a:ea typeface="HG丸ｺﾞｼｯｸM-PRO" panose="020F0600000000000000" pitchFamily="50" charset="-128"/>
              </a:rPr>
              <a:t>⑤ </a:t>
            </a:r>
            <a:r>
              <a:rPr lang="ja-JP" altLang="en-US" sz="14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ヒューズ</a:t>
            </a:r>
            <a:r>
              <a:rPr lang="ja-JP" altLang="en-US" sz="1400" b="1">
                <a:ea typeface="HG丸ｺﾞｼｯｸM-PRO" panose="020F0600000000000000" pitchFamily="50" charset="-128"/>
              </a:rPr>
              <a:t>の確認</a:t>
            </a:r>
          </a:p>
          <a:p>
            <a:pPr eaLnBrk="1" hangingPunct="1"/>
            <a:endParaRPr lang="ja-JP" altLang="en-US" sz="500" b="1"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400" b="1">
                <a:ea typeface="HG丸ｺﾞｼｯｸM-PRO" panose="020F0600000000000000" pitchFamily="50" charset="-128"/>
              </a:rPr>
              <a:t>⑥ </a:t>
            </a:r>
            <a:r>
              <a:rPr lang="ja-JP" altLang="en-US" sz="1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バッテリー</a:t>
            </a: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シガー＆</a:t>
            </a:r>
            <a:r>
              <a:rPr lang="en-US" altLang="ja-JP" sz="1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USB</a:t>
            </a:r>
            <a:r>
              <a:rPr lang="ja-JP" altLang="en-US" sz="14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ソケット</a:t>
            </a: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4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接続</a:t>
            </a:r>
            <a:r>
              <a:rPr lang="ja-JP" altLang="en-US" sz="14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200" b="1">
                <a:latin typeface="ＭＳ Ｐゴシック" panose="020B0600070205080204" pitchFamily="50" charset="-128"/>
              </a:rPr>
              <a:t>【</a:t>
            </a:r>
            <a:r>
              <a:rPr lang="en-US" altLang="ja-JP" sz="1200" b="1">
                <a:solidFill>
                  <a:srgbClr val="0000FF"/>
                </a:solidFill>
                <a:latin typeface="ＭＳ Ｐゴシック" panose="020B0600070205080204" pitchFamily="50" charset="-128"/>
              </a:rPr>
              <a:t>③</a:t>
            </a:r>
            <a:r>
              <a:rPr lang="ja-JP" altLang="en-US" sz="1200" b="1">
                <a:latin typeface="ＭＳ Ｐゴシック" panose="020B0600070205080204" pitchFamily="50" charset="-128"/>
              </a:rPr>
              <a:t>のケーブルとシガー＆</a:t>
            </a:r>
            <a:r>
              <a:rPr lang="en-US" altLang="ja-JP" sz="1200" b="1">
                <a:latin typeface="ＭＳ Ｐゴシック" panose="020B0600070205080204" pitchFamily="50" charset="-128"/>
              </a:rPr>
              <a:t>USB</a:t>
            </a:r>
            <a:r>
              <a:rPr lang="ja-JP" altLang="en-US" sz="1200" b="1">
                <a:latin typeface="ＭＳ Ｐゴシック" panose="020B0600070205080204" pitchFamily="50" charset="-128"/>
              </a:rPr>
              <a:t>ソケットを接続</a:t>
            </a:r>
            <a:r>
              <a:rPr lang="en-US" altLang="ja-JP" sz="1200" b="1">
                <a:latin typeface="ＭＳ Ｐゴシック" panose="020B0600070205080204" pitchFamily="50" charset="-128"/>
              </a:rPr>
              <a:t>】</a:t>
            </a:r>
          </a:p>
          <a:p>
            <a:pPr eaLnBrk="1" hangingPunct="1"/>
            <a:endParaRPr lang="en-US" altLang="ja-JP" sz="500" b="1">
              <a:solidFill>
                <a:srgbClr val="FF3300"/>
              </a:solidFill>
              <a:latin typeface="ＭＳ Ｐゴシック" panose="020B0600070205080204" pitchFamily="50" charset="-128"/>
            </a:endParaRPr>
          </a:p>
          <a:p>
            <a:pPr eaLnBrk="1" hangingPunct="1"/>
            <a:r>
              <a:rPr lang="en-US" altLang="ja-JP" sz="1400" b="1">
                <a:ea typeface="HG丸ｺﾞｼｯｸM-PRO" panose="020F0600000000000000" pitchFamily="50" charset="-128"/>
              </a:rPr>
              <a:t>⑦ </a:t>
            </a:r>
            <a:r>
              <a:rPr lang="ja-JP" altLang="en-US" sz="1400" b="1">
                <a:ea typeface="HG丸ｺﾞｼｯｸM-PRO" panose="020F0600000000000000" pitchFamily="50" charset="-128"/>
              </a:rPr>
              <a:t>パネル</a:t>
            </a:r>
            <a:r>
              <a:rPr lang="ja-JP" altLang="en-US" sz="1200" b="1">
                <a:ea typeface="HG丸ｺﾞｼｯｸM-PRO" panose="020F0600000000000000" pitchFamily="50" charset="-128"/>
              </a:rPr>
              <a:t>と</a:t>
            </a:r>
            <a:r>
              <a:rPr lang="ja-JP" altLang="en-US" sz="14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sz="1200" b="1">
                <a:ea typeface="HG丸ｺﾞｼｯｸM-PRO" panose="020F0600000000000000" pitchFamily="50" charset="-128"/>
              </a:rPr>
              <a:t>を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接続</a:t>
            </a:r>
            <a:r>
              <a:rPr lang="en-US" altLang="ja-JP" sz="1200" b="1"/>
              <a:t>【</a:t>
            </a:r>
            <a:r>
              <a:rPr lang="ja-JP" altLang="en-US" sz="1200" b="1"/>
              <a:t>パネルのケーブルと</a:t>
            </a:r>
            <a:r>
              <a:rPr lang="ja-JP" altLang="en-US" sz="1200" b="1">
                <a:solidFill>
                  <a:srgbClr val="0000FF"/>
                </a:solidFill>
              </a:rPr>
              <a:t>①</a:t>
            </a:r>
            <a:r>
              <a:rPr lang="ja-JP" altLang="en-US" sz="1200" b="1"/>
              <a:t>のケーブルを接続</a:t>
            </a:r>
            <a:r>
              <a:rPr lang="en-US" altLang="ja-JP" sz="1200" b="1"/>
              <a:t>】</a:t>
            </a:r>
          </a:p>
          <a:p>
            <a:pPr eaLnBrk="1" hangingPunct="1"/>
            <a:r>
              <a:rPr lang="ja-JP" altLang="en-US" sz="500" b="1"/>
              <a:t>　</a:t>
            </a:r>
          </a:p>
          <a:p>
            <a:pPr eaLnBrk="1" hangingPunct="1"/>
            <a:r>
              <a:rPr lang="ja-JP" altLang="en-US" sz="1400" b="1">
                <a:ea typeface="HG丸ｺﾞｼｯｸM-PRO" panose="020F0600000000000000" pitchFamily="50" charset="-128"/>
              </a:rPr>
              <a:t>⑧</a:t>
            </a:r>
            <a:r>
              <a:rPr lang="ja-JP" altLang="en-US" sz="14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シガーソケット</a:t>
            </a: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400" b="1">
                <a:ea typeface="HG丸ｺﾞｼｯｸM-PRO" panose="020F0600000000000000" pitchFamily="50" charset="-128"/>
              </a:rPr>
              <a:t>インバータ</a:t>
            </a:r>
            <a:r>
              <a:rPr lang="ja-JP" altLang="en-US" sz="1200" b="1">
                <a:ea typeface="HG丸ｺﾞｼｯｸM-PRO" panose="020F0600000000000000" pitchFamily="50" charset="-128"/>
              </a:rPr>
              <a:t>や</a:t>
            </a:r>
            <a:r>
              <a:rPr lang="ja-JP" altLang="en-US" sz="1400" b="1">
                <a:ea typeface="HG丸ｺﾞｼｯｸM-PRO" panose="020F0600000000000000" pitchFamily="50" charset="-128"/>
              </a:rPr>
              <a:t>負荷</a:t>
            </a:r>
            <a:r>
              <a:rPr lang="ja-JP" altLang="en-US" sz="1200" b="1">
                <a:ea typeface="HG丸ｺﾞｼｯｸM-PRO" panose="020F0600000000000000" pitchFamily="50" charset="-128"/>
              </a:rPr>
              <a:t>（ケータイなどの機器）を</a:t>
            </a:r>
            <a:r>
              <a:rPr lang="ja-JP" altLang="en-US" sz="14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接続</a:t>
            </a:r>
            <a:r>
              <a:rPr lang="ja-JP" altLang="en-US" sz="1400" b="1">
                <a:ea typeface="HG丸ｺﾞｼｯｸM-PRO" panose="020F0600000000000000" pitchFamily="50" charset="-128"/>
              </a:rPr>
              <a:t>　</a:t>
            </a:r>
            <a:r>
              <a:rPr lang="ja-JP" altLang="en-US" sz="14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（完成！）</a:t>
            </a:r>
          </a:p>
        </p:txBody>
      </p:sp>
      <p:pic>
        <p:nvPicPr>
          <p:cNvPr id="5124" name="Picture 6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549275"/>
            <a:ext cx="59753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232400" y="17002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①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80100" y="169386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②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167438" y="2997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③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5087938" y="29972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③</a:t>
            </a:r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656138" y="270827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⑤</a:t>
            </a:r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4800600" y="14843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⑦</a:t>
            </a:r>
          </a:p>
        </p:txBody>
      </p:sp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6742113" y="227647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⑥</a:t>
            </a:r>
          </a:p>
        </p:txBody>
      </p:sp>
      <p:sp>
        <p:nvSpPr>
          <p:cNvPr id="5132" name="Text Box 16"/>
          <p:cNvSpPr txBox="1">
            <a:spLocks noChangeArrowheads="1"/>
          </p:cNvSpPr>
          <p:nvPr/>
        </p:nvSpPr>
        <p:spPr bwMode="auto">
          <a:xfrm>
            <a:off x="8256588" y="2205039"/>
            <a:ext cx="1535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AC100V</a:t>
            </a: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機器（家電）</a:t>
            </a:r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>
            <a:off x="8328025" y="2060576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34" name="Text Box 28"/>
          <p:cNvSpPr txBox="1">
            <a:spLocks noChangeArrowheads="1"/>
          </p:cNvSpPr>
          <p:nvPr/>
        </p:nvSpPr>
        <p:spPr bwMode="auto">
          <a:xfrm>
            <a:off x="8326438" y="1700213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⑧</a:t>
            </a:r>
          </a:p>
        </p:txBody>
      </p:sp>
      <p:sp>
        <p:nvSpPr>
          <p:cNvPr id="5135" name="Text Box 29"/>
          <p:cNvSpPr txBox="1">
            <a:spLocks noChangeArrowheads="1"/>
          </p:cNvSpPr>
          <p:nvPr/>
        </p:nvSpPr>
        <p:spPr bwMode="auto">
          <a:xfrm>
            <a:off x="8131175" y="30686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⑧</a:t>
            </a:r>
          </a:p>
        </p:txBody>
      </p:sp>
      <p:sp>
        <p:nvSpPr>
          <p:cNvPr id="5136" name="Text Box 31"/>
          <p:cNvSpPr txBox="1">
            <a:spLocks noChangeArrowheads="1"/>
          </p:cNvSpPr>
          <p:nvPr/>
        </p:nvSpPr>
        <p:spPr bwMode="auto">
          <a:xfrm>
            <a:off x="5232400" y="21336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④</a:t>
            </a:r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 </a:t>
            </a:r>
            <a:r>
              <a:rPr lang="ja-JP" altLang="en-US" sz="2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（全体の流れ）</a:t>
            </a:r>
          </a:p>
        </p:txBody>
      </p:sp>
      <p:sp>
        <p:nvSpPr>
          <p:cNvPr id="5138" name="Line 4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5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5B97147-E726-4F5E-AC0A-6219F922F3EE}" type="slidenum">
              <a:rPr lang="en-US" altLang="ja-JP"/>
              <a:pPr/>
              <a:t>24</a:t>
            </a:fld>
            <a:endParaRPr lang="en-US" altLang="ja-JP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919289" y="4652964"/>
            <a:ext cx="7380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①</a:t>
            </a:r>
            <a:r>
              <a:rPr lang="en-US" altLang="ja-JP" sz="2000" b="1"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＆</a:t>
            </a:r>
            <a:r>
              <a:rPr lang="ja-JP" altLang="en-US" sz="2000" b="1">
                <a:ea typeface="HG丸ｺﾞｼｯｸM-PRO" panose="020F0600000000000000" pitchFamily="50" charset="-128"/>
              </a:rPr>
              <a:t>パネル間用ケーブル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</a:p>
          <a:p>
            <a:pPr eaLnBrk="1" hangingPunct="1"/>
            <a:r>
              <a:rPr lang="ja-JP" altLang="en-US" sz="2000" b="1">
                <a:ea typeface="HG丸ｺﾞｼｯｸM-PRO" panose="020F0600000000000000" pitchFamily="50" charset="-128"/>
              </a:rPr>
              <a:t>　　　　　　　　　　　</a:t>
            </a:r>
            <a:r>
              <a:rPr lang="ja-JP" altLang="en-US" sz="20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に</a:t>
            </a:r>
            <a:r>
              <a:rPr lang="ja-JP" altLang="en-US" sz="2000" b="1">
                <a:ea typeface="HG丸ｺﾞｼｯｸM-PRO" panose="020F0600000000000000" pitchFamily="50" charset="-128"/>
              </a:rPr>
              <a:t>接続</a:t>
            </a:r>
            <a:r>
              <a:rPr lang="ja-JP" altLang="en-US" sz="2000" b="1" i="1"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6150" name="Picture 5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808663" y="1920876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①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16725" y="198913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②</a:t>
            </a:r>
          </a:p>
        </p:txBody>
      </p:sp>
      <p:sp>
        <p:nvSpPr>
          <p:cNvPr id="6153" name="Oval 21"/>
          <p:cNvSpPr>
            <a:spLocks noChangeArrowheads="1"/>
          </p:cNvSpPr>
          <p:nvPr/>
        </p:nvSpPr>
        <p:spPr bwMode="auto">
          <a:xfrm>
            <a:off x="2351088" y="2781300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54" name="Text Box 22"/>
          <p:cNvSpPr txBox="1">
            <a:spLocks noChangeArrowheads="1"/>
          </p:cNvSpPr>
          <p:nvPr/>
        </p:nvSpPr>
        <p:spPr bwMode="auto">
          <a:xfrm rot="542855">
            <a:off x="2635250" y="2993501"/>
            <a:ext cx="19700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コントローラ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に</a:t>
            </a: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線を繋ぐ！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898651" y="5530851"/>
            <a:ext cx="7559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②</a:t>
            </a:r>
            <a:r>
              <a:rPr lang="en-US" altLang="ja-JP" sz="2000" b="1"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＆</a:t>
            </a:r>
            <a:r>
              <a:rPr lang="ja-JP" altLang="en-US" sz="2000" b="1">
                <a:ea typeface="HG丸ｺﾞｼｯｸM-PRO" panose="020F0600000000000000" pitchFamily="50" charset="-128"/>
              </a:rPr>
              <a:t>バッテリー間用ケーブル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</a:p>
          <a:p>
            <a:pPr eaLnBrk="1" hangingPunct="1"/>
            <a:r>
              <a:rPr lang="ja-JP" altLang="en-US" sz="2000" b="1">
                <a:ea typeface="HG丸ｺﾞｼｯｸM-PRO" panose="020F0600000000000000" pitchFamily="50" charset="-128"/>
              </a:rPr>
              <a:t>　　　　　　　　　　　</a:t>
            </a:r>
            <a:r>
              <a:rPr lang="ja-JP" altLang="en-US" sz="20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に</a:t>
            </a:r>
            <a:r>
              <a:rPr lang="ja-JP" altLang="en-US" sz="2000" b="1">
                <a:ea typeface="HG丸ｺﾞｼｯｸM-PRO" panose="020F0600000000000000" pitchFamily="50" charset="-128"/>
              </a:rPr>
              <a:t>接続</a:t>
            </a:r>
            <a:r>
              <a:rPr lang="ja-JP" altLang="en-US" sz="2000" b="1" i="1">
                <a:ea typeface="HG丸ｺﾞｼｯｸM-PRO" panose="020F0600000000000000" pitchFamily="50" charset="-128"/>
              </a:rPr>
              <a:t>！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 rot="2462841">
            <a:off x="6672263" y="1989138"/>
            <a:ext cx="207962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57" name="AutoShape 25"/>
          <p:cNvSpPr>
            <a:spLocks noChangeArrowheads="1"/>
          </p:cNvSpPr>
          <p:nvPr/>
        </p:nvSpPr>
        <p:spPr bwMode="auto">
          <a:xfrm rot="8425737">
            <a:off x="6151564" y="1916113"/>
            <a:ext cx="160337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6158" name="Picture 27" descr="コントローラ用ケーブ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292601"/>
            <a:ext cx="1212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28"/>
          <p:cNvSpPr txBox="1">
            <a:spLocks noChangeArrowheads="1"/>
          </p:cNvSpPr>
          <p:nvPr/>
        </p:nvSpPr>
        <p:spPr bwMode="auto">
          <a:xfrm>
            <a:off x="8636000" y="428625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①</a:t>
            </a:r>
          </a:p>
        </p:txBody>
      </p:sp>
      <p:sp>
        <p:nvSpPr>
          <p:cNvPr id="6160" name="Text Box 30"/>
          <p:cNvSpPr txBox="1">
            <a:spLocks noChangeArrowheads="1"/>
          </p:cNvSpPr>
          <p:nvPr/>
        </p:nvSpPr>
        <p:spPr bwMode="auto">
          <a:xfrm>
            <a:off x="9264650" y="493395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②</a:t>
            </a:r>
          </a:p>
        </p:txBody>
      </p:sp>
      <p:sp>
        <p:nvSpPr>
          <p:cNvPr id="2" name="角丸四角形 1"/>
          <p:cNvSpPr/>
          <p:nvPr/>
        </p:nvSpPr>
        <p:spPr>
          <a:xfrm>
            <a:off x="5519738" y="836614"/>
            <a:ext cx="1871662" cy="18002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85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15" grpId="0"/>
      <p:bldP spid="82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64FFA9E8-0D4A-4765-ABF3-D3B2381DF590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2171700" y="4652963"/>
            <a:ext cx="73802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バッテリーにヒューズ付き</a:t>
            </a:r>
            <a:r>
              <a:rPr lang="ja-JP" altLang="en-US" sz="20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ケーブル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繋ぐ</a:t>
            </a:r>
            <a:r>
              <a:rPr lang="ja-JP" altLang="en-US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  <a:p>
            <a:pPr eaLnBrk="1" hangingPunct="1"/>
            <a:endParaRPr lang="ja-JP" altLang="en-US" sz="800" b="1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0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赤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をプラスへ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黒をマイナスへ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174" name="Picture 5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5538788" y="32131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③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7175500" y="321310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CC3300"/>
                </a:solidFill>
              </a:rPr>
              <a:t>③</a:t>
            </a:r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2352676" y="2781300"/>
            <a:ext cx="2519363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 rot="542855">
            <a:off x="2636839" y="3147389"/>
            <a:ext cx="19700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バッテリー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に</a:t>
            </a: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線を繋ぐ！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-754347">
            <a:off x="7032626" y="3357563"/>
            <a:ext cx="207963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-9548732">
            <a:off x="5880101" y="3357563"/>
            <a:ext cx="231775" cy="215900"/>
          </a:xfrm>
          <a:prstGeom prst="leftArrow">
            <a:avLst>
              <a:gd name="adj1" fmla="val 50000"/>
              <a:gd name="adj2" fmla="val 26838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7181" name="Picture 17" descr="バッテリーケーブルプレゼン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437064"/>
            <a:ext cx="15113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212263" y="493395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CC3300"/>
                </a:solidFill>
              </a:rPr>
              <a:t>＋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191625" y="5949951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CC3300"/>
                </a:solidFill>
              </a:rPr>
              <a:t>－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2747964" y="5589588"/>
            <a:ext cx="42116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b="1">
                <a:solidFill>
                  <a:schemeClr val="folHlin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en-US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（注意）差込みけっこう固いです・・</a:t>
            </a:r>
            <a:r>
              <a:rPr lang="ja-JP" altLang="en-US" sz="1600" b="1">
                <a:solidFill>
                  <a:schemeClr val="folHlin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591176" y="2565401"/>
            <a:ext cx="1997075" cy="20161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127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BF95102C-373A-40AC-BFFD-64D0A855384B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197" name="Picture 5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91175" y="24209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C3300"/>
                </a:solidFill>
              </a:rPr>
              <a:t>④</a:t>
            </a:r>
          </a:p>
        </p:txBody>
      </p: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351088" y="2638425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 rot="542855">
            <a:off x="2493963" y="2974887"/>
            <a:ext cx="2311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バッテリー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と　　　</a:t>
            </a: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コントローラを　繋ぐ！</a:t>
            </a:r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 rot="10342816">
            <a:off x="6008689" y="2492375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8202" name="Picture 16" descr="20W革命コントローラ＆バッテリ接続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484688"/>
            <a:ext cx="23764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7"/>
          <p:cNvSpPr txBox="1">
            <a:spLocks noChangeArrowheads="1"/>
          </p:cNvSpPr>
          <p:nvPr/>
        </p:nvSpPr>
        <p:spPr bwMode="auto">
          <a:xfrm>
            <a:off x="7319963" y="5329239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</a:rPr>
              <a:t>②</a:t>
            </a: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auto">
          <a:xfrm>
            <a:off x="7818438" y="4797426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</a:rPr>
              <a:t>③</a:t>
            </a:r>
          </a:p>
        </p:txBody>
      </p:sp>
      <p:sp>
        <p:nvSpPr>
          <p:cNvPr id="8205" name="Text Box 3"/>
          <p:cNvSpPr txBox="1">
            <a:spLocks noChangeArrowheads="1"/>
          </p:cNvSpPr>
          <p:nvPr/>
        </p:nvSpPr>
        <p:spPr bwMode="auto">
          <a:xfrm>
            <a:off x="1919289" y="4365625"/>
            <a:ext cx="63007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『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バッテリー</a:t>
            </a:r>
            <a:r>
              <a:rPr lang="en-US" altLang="ja-JP" b="1"/>
              <a:t>』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</a:p>
          <a:p>
            <a:pPr eaLnBrk="1" hangingPunct="1"/>
            <a:endParaRPr lang="ja-JP" altLang="en-US" sz="5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チャージコントローラー</a:t>
            </a:r>
            <a:r>
              <a:rPr lang="en-US" altLang="ja-JP" b="1"/>
              <a:t>』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接続</a:t>
            </a:r>
            <a:r>
              <a:rPr lang="ja-JP" altLang="en-US" sz="2000" b="1" i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  <a:p>
            <a:pPr eaLnBrk="1" hangingPunct="1"/>
            <a:endParaRPr lang="ja-JP" altLang="en-US" sz="500" b="1" i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en-US" altLang="ja-JP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en-US" altLang="ja-JP" sz="1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en-US" sz="16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のケーブルを接続</a:t>
            </a:r>
            <a:r>
              <a:rPr lang="en-US" altLang="ja-JP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919289" y="5589588"/>
            <a:ext cx="6300787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ヒューズ</a:t>
            </a:r>
            <a:r>
              <a:rPr lang="en-US" altLang="ja-JP" b="1"/>
              <a:t>』</a:t>
            </a:r>
            <a:r>
              <a:rPr lang="ja-JP" altLang="en-US" sz="2000" b="1">
                <a:ea typeface="HG丸ｺﾞｼｯｸM-PRO" panose="020F0600000000000000" pitchFamily="50" charset="-128"/>
              </a:rPr>
              <a:t>の確認（</a:t>
            </a:r>
            <a:r>
              <a:rPr lang="en-US" altLang="ja-JP" sz="2000" b="1">
                <a:ea typeface="HG丸ｺﾞｼｯｸM-PRO" panose="020F0600000000000000" pitchFamily="50" charset="-128"/>
              </a:rPr>
              <a:t>10A</a:t>
            </a:r>
            <a:r>
              <a:rPr lang="en-US" altLang="ja-JP" sz="1600" b="1">
                <a:ea typeface="HG丸ｺﾞｼｯｸM-PRO" panose="020F0600000000000000" pitchFamily="50" charset="-128"/>
              </a:rPr>
              <a:t>×</a:t>
            </a:r>
            <a:r>
              <a:rPr lang="en-US" altLang="ja-JP" sz="2000" b="1">
                <a:ea typeface="HG丸ｺﾞｼｯｸM-PRO" panose="020F0600000000000000" pitchFamily="50" charset="-128"/>
              </a:rPr>
              <a:t>2</a:t>
            </a:r>
            <a:r>
              <a:rPr lang="ja-JP" altLang="en-US" sz="2000" b="1">
                <a:ea typeface="HG丸ｺﾞｼｯｸM-PRO" panose="020F0600000000000000" pitchFamily="50" charset="-128"/>
              </a:rPr>
              <a:t>ヶ）</a:t>
            </a:r>
          </a:p>
          <a:p>
            <a:pPr eaLnBrk="1" hangingPunct="1"/>
            <a:endParaRPr lang="ja-JP" altLang="en-US" sz="500" b="1"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b="1"/>
              <a:t>　　　　　　　　　</a:t>
            </a:r>
            <a:r>
              <a:rPr lang="en-US" altLang="ja-JP" b="1"/>
              <a:t>【</a:t>
            </a:r>
            <a:r>
              <a:rPr lang="ja-JP" altLang="en-US" b="1">
                <a:solidFill>
                  <a:srgbClr val="0000FF"/>
                </a:solidFill>
              </a:rPr>
              <a:t>抜き差ししてみましょう！</a:t>
            </a:r>
            <a:r>
              <a:rPr lang="en-US" altLang="ja-JP" b="1"/>
              <a:t>】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303838" y="33766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C3300"/>
                </a:solidFill>
              </a:rPr>
              <a:t>⑤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8589661">
            <a:off x="5735639" y="3330575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8256588" y="5084764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CC3300"/>
                </a:solidFill>
              </a:rPr>
              <a:t>⑤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5375276" y="2327276"/>
            <a:ext cx="1425575" cy="1535113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2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0260" grpId="0"/>
      <p:bldP spid="10261" grpId="0" animBg="1"/>
      <p:bldP spid="102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77F3FCC-A3D0-4DE4-B7D1-D6F730BB86A2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4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9221" name="Picture 4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351088" y="2638425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542855">
            <a:off x="2508250" y="2975939"/>
            <a:ext cx="231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バッテリー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と　</a:t>
            </a: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ソケット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を</a:t>
            </a: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繋ぐ！</a:t>
            </a:r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1919289" y="4910138"/>
            <a:ext cx="6300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バッテリーとシガー＆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USB</a:t>
            </a:r>
            <a:r>
              <a:rPr lang="ja-JP" altLang="en-US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ソケット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接続</a:t>
            </a:r>
          </a:p>
          <a:p>
            <a:pPr eaLnBrk="1" hangingPunct="1"/>
            <a:endParaRPr lang="ja-JP" altLang="en-US" sz="500" b="1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ja-JP" altLang="en-US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en-US" altLang="ja-JP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のケーブルとシガー＆</a:t>
            </a:r>
            <a:r>
              <a:rPr lang="en-US" altLang="ja-JP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USB</a:t>
            </a:r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ソケットを接続</a:t>
            </a:r>
            <a:r>
              <a:rPr lang="en-US" altLang="ja-JP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pPr eaLnBrk="1" hangingPunct="1"/>
            <a:endParaRPr lang="en-US" altLang="ja-JP" sz="500" b="1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91400" y="32845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C3300"/>
                </a:solidFill>
              </a:rPr>
              <a:t>⑥</a:t>
            </a:r>
          </a:p>
        </p:txBody>
      </p:sp>
      <p:sp>
        <p:nvSpPr>
          <p:cNvPr id="9226" name="AutoShape 15"/>
          <p:cNvSpPr>
            <a:spLocks noChangeArrowheads="1"/>
          </p:cNvSpPr>
          <p:nvPr/>
        </p:nvSpPr>
        <p:spPr bwMode="auto">
          <a:xfrm rot="3749076">
            <a:off x="7248526" y="3140076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9227" name="Picture 17" descr="ソケット＆バッテ_プレゼン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03763"/>
            <a:ext cx="24828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7824788" y="4760914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</a:rPr>
              <a:t>③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816725" y="2565400"/>
            <a:ext cx="1136650" cy="117633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65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695307A-2A79-4366-A331-F7C6D5864FF3}" type="slidenum">
              <a:rPr lang="en-US" altLang="ja-JP"/>
              <a:pPr/>
              <a:t>28</a:t>
            </a:fld>
            <a:endParaRPr lang="en-US" altLang="ja-JP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5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245" name="Picture 4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2351088" y="2638425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 rot="542855">
            <a:off x="2487613" y="2882391"/>
            <a:ext cx="23114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パネル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と　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コントローラ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を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繋ぐ！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19289" y="4910138"/>
            <a:ext cx="6300787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 </a:t>
            </a:r>
            <a:r>
              <a:rPr lang="en-US" altLang="ja-JP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パネル</a:t>
            </a:r>
            <a:r>
              <a:rPr lang="en-US" altLang="ja-JP" b="1"/>
              <a:t>』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en-US" altLang="ja-JP" b="1"/>
              <a:t>『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チャージコントローラー</a:t>
            </a:r>
            <a:r>
              <a:rPr lang="en-US" altLang="ja-JP" b="1"/>
              <a:t>』</a:t>
            </a:r>
            <a:r>
              <a:rPr lang="ja-JP" altLang="en-US" sz="20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接続</a:t>
            </a:r>
          </a:p>
          <a:p>
            <a:pPr eaLnBrk="1" hangingPunct="1"/>
            <a:endParaRPr lang="ja-JP" altLang="en-US" sz="5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/>
            <a:r>
              <a:rPr lang="en-US" altLang="ja-JP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パネルのケーブルと</a:t>
            </a:r>
            <a:r>
              <a:rPr lang="ja-JP" altLang="en-US" b="1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のケーブルを接続</a:t>
            </a:r>
            <a:r>
              <a:rPr lang="en-US" altLang="ja-JP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232400" y="28527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C3300"/>
                </a:solidFill>
              </a:rPr>
              <a:t>⑦</a:t>
            </a:r>
          </a:p>
        </p:txBody>
      </p:sp>
      <p:sp>
        <p:nvSpPr>
          <p:cNvPr id="10250" name="AutoShape 9"/>
          <p:cNvSpPr>
            <a:spLocks noChangeArrowheads="1"/>
          </p:cNvSpPr>
          <p:nvPr/>
        </p:nvSpPr>
        <p:spPr bwMode="auto">
          <a:xfrm rot="6845366">
            <a:off x="5448301" y="2636838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0251" name="Picture 12" descr="パネル＆コント接続プレゼン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292600"/>
            <a:ext cx="16335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8256588" y="5192714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>
                <a:solidFill>
                  <a:srgbClr val="0000FF"/>
                </a:solidFill>
              </a:rPr>
              <a:t>①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5232400" y="2060575"/>
            <a:ext cx="863600" cy="1176338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24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29CD902-BA6D-4431-A569-7EA4DF6F2482}" type="slidenum">
              <a:rPr lang="en-US" altLang="ja-JP"/>
              <a:pPr/>
              <a:t>29</a:t>
            </a:fld>
            <a:endParaRPr lang="en-US" altLang="ja-JP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32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立て手順</a:t>
            </a:r>
            <a:r>
              <a:rPr lang="en-US" altLang="ja-JP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～その</a:t>
            </a:r>
            <a:r>
              <a:rPr lang="en-US" altLang="ja-JP" sz="2800">
                <a:solidFill>
                  <a:srgbClr val="CC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～（完成）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269" name="Picture 4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765175"/>
            <a:ext cx="6337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2351088" y="2638425"/>
            <a:ext cx="2519362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 rot="542855">
            <a:off x="2632075" y="2997201"/>
            <a:ext cx="231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機器</a:t>
            </a:r>
            <a:r>
              <a:rPr lang="ja-JP" altLang="en-US" sz="20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を</a:t>
            </a:r>
            <a:r>
              <a:rPr lang="ja-JP" altLang="en-US" sz="28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繋ぐ！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1919289" y="4581526"/>
            <a:ext cx="6300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3300"/>
                </a:solidFill>
                <a:ea typeface="HG丸ｺﾞｼｯｸM-PRO" panose="020F0600000000000000" pitchFamily="50" charset="-128"/>
              </a:rPr>
              <a:t>⑧</a:t>
            </a:r>
            <a:r>
              <a:rPr lang="ja-JP" altLang="en-US" sz="2000" b="1">
                <a:ea typeface="HG丸ｺﾞｼｯｸM-PRO" panose="020F0600000000000000" pitchFamily="50" charset="-128"/>
              </a:rPr>
              <a:t>シガーソケットにインバータや</a:t>
            </a:r>
          </a:p>
          <a:p>
            <a:pPr eaLnBrk="1" hangingPunct="1"/>
            <a:r>
              <a:rPr lang="ja-JP" altLang="en-US" sz="2000" b="1">
                <a:ea typeface="HG丸ｺﾞｼｯｸM-PRO" panose="020F0600000000000000" pitchFamily="50" charset="-128"/>
              </a:rPr>
              <a:t>　　負荷（ケータイなどの機器）を</a:t>
            </a:r>
            <a:r>
              <a:rPr lang="ja-JP" altLang="en-US" sz="2000" b="1">
                <a:solidFill>
                  <a:srgbClr val="0000FF"/>
                </a:solidFill>
                <a:ea typeface="HG丸ｺﾞｼｯｸM-PRO" panose="020F0600000000000000" pitchFamily="50" charset="-128"/>
              </a:rPr>
              <a:t>接続</a:t>
            </a:r>
            <a:r>
              <a:rPr lang="ja-JP" altLang="en-US" sz="2000" b="1" i="1">
                <a:ea typeface="HG丸ｺﾞｼｯｸM-PRO" panose="020F0600000000000000" pitchFamily="50" charset="-128"/>
              </a:rPr>
              <a:t>！</a:t>
            </a:r>
            <a:endParaRPr lang="ja-JP" altLang="en-US" sz="2000" b="1" i="1">
              <a:solidFill>
                <a:srgbClr val="FF33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9136063" y="24923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CC3300"/>
                </a:solidFill>
              </a:rPr>
              <a:t>⑧</a:t>
            </a:r>
          </a:p>
        </p:txBody>
      </p:sp>
      <p:sp>
        <p:nvSpPr>
          <p:cNvPr id="11274" name="AutoShape 9"/>
          <p:cNvSpPr>
            <a:spLocks noChangeArrowheads="1"/>
          </p:cNvSpPr>
          <p:nvPr/>
        </p:nvSpPr>
        <p:spPr bwMode="auto">
          <a:xfrm rot="3016653">
            <a:off x="9048751" y="2278063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287713" y="5157788"/>
            <a:ext cx="37449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完成だーっ</a:t>
            </a:r>
            <a:r>
              <a:rPr lang="en-US" altLang="ja-JP" sz="4800" b="1">
                <a:solidFill>
                  <a:srgbClr val="FF33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 rot="543362">
            <a:off x="2792413" y="3452814"/>
            <a:ext cx="172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完成</a:t>
            </a:r>
            <a:r>
              <a:rPr lang="en-US" altLang="ja-JP" sz="4000" b="1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</p:txBody>
      </p:sp>
      <p:sp>
        <p:nvSpPr>
          <p:cNvPr id="11277" name="AutoShape 14"/>
          <p:cNvSpPr>
            <a:spLocks noChangeArrowheads="1"/>
          </p:cNvSpPr>
          <p:nvPr/>
        </p:nvSpPr>
        <p:spPr bwMode="auto">
          <a:xfrm rot="-171006">
            <a:off x="8761414" y="2636838"/>
            <a:ext cx="358775" cy="215900"/>
          </a:xfrm>
          <a:prstGeom prst="leftArrow">
            <a:avLst>
              <a:gd name="adj1" fmla="val 50000"/>
              <a:gd name="adj2" fmla="val 41544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11278" name="Picture 15" descr="シガソ接続プレゼン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438651"/>
            <a:ext cx="25923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711451" y="6015038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>
                <a:ea typeface="HGP創英角ﾎﾟｯﾌﾟ体" panose="040B0A00000000000000" pitchFamily="50" charset="-128"/>
              </a:rPr>
              <a:t>しばし、イロイロ繋いでみましょう！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7593014" y="1317626"/>
            <a:ext cx="2103437" cy="2854325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81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08213" y="1268413"/>
            <a:ext cx="575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2800" dirty="0">
                <a:ea typeface="小塚ゴシック Pro H" panose="020B0800000000000000" pitchFamily="34" charset="-128"/>
              </a:rPr>
              <a:t>グリーンタートルズ</a:t>
            </a:r>
            <a:endParaRPr lang="ja-JP" altLang="en-US" sz="2800" dirty="0">
              <a:solidFill>
                <a:srgbClr val="FF0000"/>
              </a:solidFill>
              <a:ea typeface="小塚ゴシック Pro H" panose="020B0800000000000000" pitchFamily="34" charset="-128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84701" y="692151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ea typeface="小塚ゴシック Pro H" panose="020B0800000000000000" pitchFamily="34" charset="-128"/>
              </a:rPr>
              <a:t>⇒</a:t>
            </a:r>
            <a:r>
              <a:rPr lang="ja-JP" altLang="en-US" sz="2800">
                <a:ea typeface="小塚ゴシック Pro H" panose="020B0800000000000000" pitchFamily="34" charset="-128"/>
              </a:rPr>
              <a:t>ちょっとだけ</a:t>
            </a:r>
            <a:r>
              <a:rPr lang="ja-JP" altLang="en-US" sz="2800">
                <a:solidFill>
                  <a:srgbClr val="FF0000"/>
                </a:solidFill>
                <a:ea typeface="小塚ゴシック Pro H" panose="020B0800000000000000" pitchFamily="34" charset="-128"/>
              </a:rPr>
              <a:t>僕</a:t>
            </a:r>
            <a:r>
              <a:rPr lang="ja-JP" altLang="en-US" sz="2800">
                <a:ea typeface="小塚ゴシック Pro H" panose="020B0800000000000000" pitchFamily="34" charset="-128"/>
              </a:rPr>
              <a:t>のこと</a:t>
            </a:r>
            <a:r>
              <a:rPr lang="en-US" altLang="ja-JP" sz="2800">
                <a:ea typeface="小塚ゴシック Pro H" panose="020B0800000000000000" pitchFamily="34" charset="-128"/>
              </a:rPr>
              <a:t>【</a:t>
            </a:r>
            <a:r>
              <a:rPr lang="ja-JP" altLang="en-US" sz="2800">
                <a:ea typeface="小塚ゴシック Pro H" panose="020B0800000000000000" pitchFamily="34" charset="-128"/>
              </a:rPr>
              <a:t>その</a:t>
            </a:r>
            <a:r>
              <a:rPr lang="en-US" altLang="ja-JP" sz="2800">
                <a:solidFill>
                  <a:srgbClr val="FF0000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2</a:t>
            </a:r>
            <a:r>
              <a:rPr lang="en-US" altLang="ja-JP" sz="2800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5188" y="700089"/>
            <a:ext cx="2736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ea typeface="小塚ゴシック Pro H" panose="020B0800000000000000" pitchFamily="34" charset="-128"/>
              </a:rPr>
              <a:t>【</a:t>
            </a:r>
            <a:r>
              <a:rPr lang="ja-JP" altLang="en-US" sz="3200">
                <a:solidFill>
                  <a:srgbClr val="FF0000"/>
                </a:solidFill>
                <a:ea typeface="小塚ゴシック Pro H" panose="020B0800000000000000" pitchFamily="34" charset="-128"/>
              </a:rPr>
              <a:t>自</a:t>
            </a:r>
            <a:r>
              <a:rPr lang="ja-JP" altLang="en-US" sz="3200">
                <a:ea typeface="小塚ゴシック Pro H" panose="020B0800000000000000" pitchFamily="34" charset="-128"/>
              </a:rPr>
              <a:t>己紹介</a:t>
            </a:r>
            <a:r>
              <a:rPr lang="en-US" altLang="ja-JP" sz="3200">
                <a:ea typeface="小塚ゴシック Pro H" panose="020B0800000000000000" pitchFamily="34" charset="-128"/>
              </a:rPr>
              <a:t>】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08214" y="2405063"/>
            <a:ext cx="7704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2800" dirty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自然エネルギーを広めるネットワークちば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208213" y="3559176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2800" dirty="0">
                <a:ea typeface="小塚ゴシック Pro H" panose="020B0800000000000000" pitchFamily="34" charset="-128"/>
              </a:rPr>
              <a:t>オーガニック・エナジー・プロジェクト</a:t>
            </a:r>
            <a:endParaRPr lang="ja-JP" altLang="en-US" sz="28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992314" y="5873750"/>
            <a:ext cx="912215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『</a:t>
            </a:r>
            <a:r>
              <a:rPr lang="ja-JP" altLang="en-US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市民</a:t>
            </a:r>
            <a:r>
              <a:rPr lang="en-US" altLang="ja-JP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』</a:t>
            </a:r>
            <a:r>
              <a:rPr lang="ja-JP" altLang="en-US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をテーマに活動中です</a:t>
            </a:r>
            <a:r>
              <a:rPr lang="en-US" altLang="ja-JP" sz="4400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08213" y="4638676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2800" dirty="0">
                <a:ea typeface="小塚ゴシック Pro H" panose="020B0800000000000000" pitchFamily="34" charset="-128"/>
              </a:rPr>
              <a:t>市民エネルギーちば合同会社</a:t>
            </a:r>
            <a:endParaRPr lang="ja-JP" altLang="en-US" sz="2800" dirty="0"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2566989" y="5157788"/>
            <a:ext cx="5329237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782888" y="5302251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>
                <a:ea typeface="小塚ゴシック Pro H" panose="020B0800000000000000" pitchFamily="34" charset="-128"/>
              </a:rPr>
              <a:t>市民発電所の企画・運営・アドバイス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566989" y="4005263"/>
            <a:ext cx="5329237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782888" y="4149726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>
                <a:ea typeface="小塚ゴシック Pro H" panose="020B0800000000000000" pitchFamily="34" charset="-128"/>
              </a:rPr>
              <a:t>循環型農業と自然エネルギー・地域の連携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424114" y="1700213"/>
            <a:ext cx="6480175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640014" y="1844676"/>
            <a:ext cx="6192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>
                <a:ea typeface="小塚ゴシック Pro H" panose="020B0800000000000000" pitchFamily="34" charset="-128"/>
              </a:rPr>
              <a:t>市民目線で！講習会・出張ソーラー</a:t>
            </a:r>
            <a:r>
              <a:rPr lang="en-US" altLang="ja-JP" sz="2000">
                <a:latin typeface="Arial Black" panose="020B0A04020102020204" pitchFamily="34" charset="0"/>
                <a:ea typeface="小塚ゴシック Pro H" panose="020B0800000000000000" pitchFamily="34" charset="-128"/>
              </a:rPr>
              <a:t>PA</a:t>
            </a:r>
            <a:r>
              <a:rPr lang="ja-JP" altLang="en-US" sz="2000">
                <a:ea typeface="小塚ゴシック Pro H" panose="020B0800000000000000" pitchFamily="34" charset="-128"/>
              </a:rPr>
              <a:t>・デザイン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424114" y="2852738"/>
            <a:ext cx="5329237" cy="57626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640013" y="2997201"/>
            <a:ext cx="568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>
                <a:ea typeface="小塚ゴシック Pro H" panose="020B0800000000000000" pitchFamily="34" charset="-128"/>
              </a:rPr>
              <a:t>千葉県内のネットワーク作り</a:t>
            </a:r>
          </a:p>
        </p:txBody>
      </p:sp>
    </p:spTree>
    <p:extLst>
      <p:ext uri="{BB962C8B-B14F-4D97-AF65-F5344CB8AC3E}">
        <p14:creationId xmlns:p14="http://schemas.microsoft.com/office/powerpoint/2010/main" val="217882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 animBg="1"/>
      <p:bldP spid="9233" grpId="0"/>
      <p:bldP spid="9234" grpId="0" animBg="1"/>
      <p:bldP spid="9235" grpId="0"/>
      <p:bldP spid="9236" grpId="0" animBg="1"/>
      <p:bldP spid="9237" grpId="0"/>
      <p:bldP spid="9238" grpId="0" animBg="1"/>
      <p:bldP spid="92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59DB672-89CA-4BF2-B3FB-05D4A077D1FE}" type="slidenum">
              <a:rPr lang="en-US" altLang="ja-JP"/>
              <a:pPr/>
              <a:t>30</a:t>
            </a:fld>
            <a:endParaRPr lang="en-US" altLang="ja-JP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772400" cy="4318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ja-JP" sz="2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2800" b="1">
                <a:solidFill>
                  <a:srgbClr val="CC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</a:t>
            </a:r>
            <a:r>
              <a:rPr lang="ja-JP" altLang="en-US" sz="2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し方手順</a:t>
            </a:r>
            <a:r>
              <a:rPr lang="en-US" altLang="ja-JP" sz="2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en-US" altLang="ja-JP" sz="2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97138" y="4652963"/>
            <a:ext cx="73453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①</a:t>
            </a:r>
            <a:r>
              <a:rPr lang="en-US" altLang="ja-JP" sz="2000" b="1"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シガーソケット</a:t>
            </a:r>
            <a:r>
              <a:rPr lang="ja-JP" altLang="en-US" b="1">
                <a:ea typeface="HG丸ｺﾞｼｯｸM-PRO" panose="020F0600000000000000" pitchFamily="50" charset="-128"/>
              </a:rPr>
              <a:t>から</a:t>
            </a:r>
            <a:r>
              <a:rPr lang="ja-JP" altLang="en-US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インバータ</a:t>
            </a:r>
            <a:r>
              <a:rPr lang="ja-JP" altLang="en-US" b="1">
                <a:ea typeface="HG丸ｺﾞｼｯｸM-PRO" panose="020F0600000000000000" pitchFamily="50" charset="-128"/>
              </a:rPr>
              <a:t>や</a:t>
            </a:r>
            <a:r>
              <a:rPr lang="ja-JP" altLang="en-US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負荷</a:t>
            </a:r>
            <a:r>
              <a:rPr lang="ja-JP" altLang="en-US" sz="2000" b="1">
                <a:ea typeface="HG丸ｺﾞｼｯｸM-PRO" panose="020F0600000000000000" pitchFamily="50" charset="-128"/>
              </a:rPr>
              <a:t>（使用機器）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ea typeface="HG丸ｺﾞｼｯｸM-PRO" panose="020F0600000000000000" pitchFamily="50" charset="-128"/>
              </a:rPr>
              <a:t>外す</a:t>
            </a:r>
          </a:p>
          <a:p>
            <a:pPr eaLnBrk="1" hangingPunct="1"/>
            <a:endParaRPr lang="en-US" altLang="ja-JP" sz="600" b="1">
              <a:ea typeface="HG丸ｺﾞｼｯｸM-PRO" panose="020F0600000000000000" pitchFamily="50" charset="-128"/>
            </a:endParaRP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063751" y="692150"/>
            <a:ext cx="7993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2294" name="Picture 6" descr="20Wkessendu01-0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836613"/>
            <a:ext cx="56165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832851" y="184467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CC3300"/>
                </a:solidFill>
              </a:rPr>
              <a:t>①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16725" y="3141663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CC3300"/>
                </a:solidFill>
              </a:rPr>
              <a:t>②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016500" y="1484313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CC3300"/>
                </a:solidFill>
              </a:rPr>
              <a:t>③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75275" y="2349500"/>
            <a:ext cx="49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CC3300"/>
                </a:solidFill>
              </a:rPr>
              <a:t>④</a:t>
            </a:r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>
            <a:off x="8256589" y="22050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8543925" y="2349500"/>
            <a:ext cx="1195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AC100V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機器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545514" y="32131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CC3300"/>
                </a:solidFill>
              </a:rPr>
              <a:t>①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 rot="-5400000">
            <a:off x="5195094" y="1880394"/>
            <a:ext cx="144462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 rot="10800000">
            <a:off x="5808664" y="2498725"/>
            <a:ext cx="142875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8618538" y="1989138"/>
            <a:ext cx="215900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 rot="3030580">
            <a:off x="6747669" y="3064669"/>
            <a:ext cx="207962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8329613" y="3357563"/>
            <a:ext cx="215900" cy="2159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7" name="Oval 24"/>
          <p:cNvSpPr>
            <a:spLocks noChangeArrowheads="1"/>
          </p:cNvSpPr>
          <p:nvPr/>
        </p:nvSpPr>
        <p:spPr bwMode="auto">
          <a:xfrm>
            <a:off x="2795589" y="2781300"/>
            <a:ext cx="1800225" cy="17272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 rot="542855">
            <a:off x="2855914" y="3141663"/>
            <a:ext cx="180022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負荷</a:t>
            </a:r>
            <a:r>
              <a:rPr lang="ja-JP" altLang="en-US" sz="24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から</a:t>
            </a:r>
          </a:p>
          <a:p>
            <a:pPr algn="ctr" eaLnBrk="1" hangingPunct="1">
              <a:spcBef>
                <a:spcPct val="50000"/>
              </a:spcBef>
            </a:pPr>
            <a:r>
              <a:rPr lang="ja-JP" altLang="en-US" sz="2800" b="1">
                <a:solidFill>
                  <a:schemeClr val="bg1"/>
                </a:solidFill>
                <a:ea typeface="HGP創英角ﾎﾟｯﾌﾟ体" panose="040B0A00000000000000" pitchFamily="50" charset="-128"/>
              </a:rPr>
              <a:t>外す！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495551" y="5013326"/>
            <a:ext cx="7345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ja-JP" sz="600" b="1">
              <a:ea typeface="HG丸ｺﾞｼｯｸM-PRO" panose="020F0600000000000000" pitchFamily="50" charset="-128"/>
            </a:endParaRPr>
          </a:p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②</a:t>
            </a:r>
            <a:r>
              <a:rPr lang="en-US" altLang="ja-JP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バッテリー</a:t>
            </a:r>
            <a:r>
              <a:rPr lang="ja-JP" altLang="en-US" b="1">
                <a:ea typeface="HG丸ｺﾞｼｯｸM-PRO" panose="020F0600000000000000" pitchFamily="50" charset="-128"/>
              </a:rPr>
              <a:t>から</a:t>
            </a:r>
            <a:r>
              <a:rPr lang="ja-JP" altLang="en-US" sz="2000" b="1">
                <a:ea typeface="HG丸ｺﾞｼｯｸM-PRO" panose="020F0600000000000000" pitchFamily="50" charset="-128"/>
              </a:rPr>
              <a:t>シガー</a:t>
            </a:r>
            <a:r>
              <a:rPr lang="ja-JP" altLang="en-US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ソケット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ea typeface="HG丸ｺﾞｼｯｸM-PRO" panose="020F0600000000000000" pitchFamily="50" charset="-128"/>
              </a:rPr>
              <a:t>外す</a:t>
            </a:r>
          </a:p>
          <a:p>
            <a:pPr eaLnBrk="1" hangingPunct="1"/>
            <a:endParaRPr lang="en-US" altLang="ja-JP" sz="600" b="1">
              <a:ea typeface="HG丸ｺﾞｼｯｸM-PRO" panose="020F0600000000000000" pitchFamily="50" charset="-128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495551" y="5567364"/>
            <a:ext cx="734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③</a:t>
            </a:r>
            <a:r>
              <a:rPr lang="en-US" altLang="ja-JP" sz="2000" b="1"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から</a:t>
            </a:r>
            <a:r>
              <a:rPr lang="ja-JP" altLang="en-US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パネル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ea typeface="HG丸ｺﾞｼｯｸM-PRO" panose="020F0600000000000000" pitchFamily="50" charset="-128"/>
              </a:rPr>
              <a:t>外す</a:t>
            </a:r>
            <a:endParaRPr lang="ja-JP" altLang="en-US" sz="600" b="1">
              <a:solidFill>
                <a:srgbClr val="CC33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495551" y="6021389"/>
            <a:ext cx="734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CC3300"/>
                </a:solidFill>
              </a:rPr>
              <a:t>④</a:t>
            </a:r>
            <a:r>
              <a:rPr lang="en-US" altLang="ja-JP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 </a:t>
            </a:r>
            <a:r>
              <a:rPr lang="ja-JP" altLang="en-US" sz="2000" b="1">
                <a:ea typeface="HG丸ｺﾞｼｯｸM-PRO" panose="020F0600000000000000" pitchFamily="50" charset="-128"/>
              </a:rPr>
              <a:t>バッテリー</a:t>
            </a:r>
            <a:r>
              <a:rPr lang="ja-JP" altLang="en-US" b="1">
                <a:ea typeface="HG丸ｺﾞｼｯｸM-PRO" panose="020F0600000000000000" pitchFamily="50" charset="-128"/>
              </a:rPr>
              <a:t>から</a:t>
            </a:r>
            <a:r>
              <a:rPr lang="ja-JP" altLang="en-US" sz="2000" b="1">
                <a:solidFill>
                  <a:srgbClr val="CC3300"/>
                </a:solidFill>
                <a:ea typeface="HG丸ｺﾞｼｯｸM-PRO" panose="020F0600000000000000" pitchFamily="50" charset="-128"/>
              </a:rPr>
              <a:t>チャージコントローラー</a:t>
            </a:r>
            <a:r>
              <a:rPr lang="ja-JP" altLang="en-US" b="1">
                <a:ea typeface="HG丸ｺﾞｼｯｸM-PRO" panose="020F0600000000000000" pitchFamily="50" charset="-128"/>
              </a:rPr>
              <a:t>を</a:t>
            </a:r>
            <a:r>
              <a:rPr lang="ja-JP" altLang="en-US" sz="2000" b="1">
                <a:ea typeface="HG丸ｺﾞｼｯｸM-PRO" panose="020F0600000000000000" pitchFamily="50" charset="-128"/>
              </a:rPr>
              <a:t>外す</a:t>
            </a:r>
          </a:p>
        </p:txBody>
      </p:sp>
    </p:spTree>
    <p:extLst>
      <p:ext uri="{BB962C8B-B14F-4D97-AF65-F5344CB8AC3E}">
        <p14:creationId xmlns:p14="http://schemas.microsoft.com/office/powerpoint/2010/main" val="39696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/>
      <p:bldP spid="6152" grpId="0"/>
      <p:bldP spid="6153" grpId="0"/>
      <p:bldP spid="6154" grpId="0"/>
      <p:bldP spid="6162" grpId="0"/>
      <p:bldP spid="6163" grpId="0" animBg="1"/>
      <p:bldP spid="6164" grpId="0" animBg="1"/>
      <p:bldP spid="6165" grpId="0" animBg="1"/>
      <p:bldP spid="6166" grpId="0" animBg="1"/>
      <p:bldP spid="6167" grpId="0" animBg="1"/>
      <p:bldP spid="6170" grpId="0"/>
      <p:bldP spid="6171" grpId="0"/>
      <p:bldP spid="6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32340" y="2945142"/>
            <a:ext cx="41141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出張ソーラーＰＡ＆電源供給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5790" y="5793836"/>
            <a:ext cx="437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オフグリッドハンドブックの制作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65" y="281256"/>
            <a:ext cx="7897501" cy="776250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63421" y="1301263"/>
            <a:ext cx="2461177" cy="511210"/>
            <a:chOff x="2485292" y="1137141"/>
            <a:chExt cx="2461177" cy="511210"/>
          </a:xfrm>
        </p:grpSpPr>
        <p:sp>
          <p:nvSpPr>
            <p:cNvPr id="37" name="円/楕円 36"/>
            <p:cNvSpPr/>
            <p:nvPr/>
          </p:nvSpPr>
          <p:spPr>
            <a:xfrm>
              <a:off x="2485292" y="1137141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954233" y="1140893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知る・学ぶ</a:t>
              </a:r>
              <a:endParaRPr kumimoji="1" lang="ja-JP" altLang="en-US" sz="24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20616" y="1854899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現地見学・自主学習会・講演会参加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2341" y="3390617"/>
            <a:ext cx="4302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講演会の企画運営</a:t>
            </a:r>
            <a:r>
              <a:rPr kumimoji="1"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講師派遣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4065" y="3847815"/>
            <a:ext cx="410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ＨＰ</a:t>
            </a:r>
            <a:r>
              <a:rPr kumimoji="1" lang="en-US" altLang="ja-JP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/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ＦＢを通じての情報発信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4066" y="431673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kumimoji="1" lang="ja-JP" altLang="en-US" sz="2400" b="1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エコイベントの企画運営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77354" y="1812473"/>
            <a:ext cx="5438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市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民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発電所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建設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企画運営・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コーディネート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55790" y="5336638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Ｗ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革命講座＆通販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60518" y="2607463"/>
            <a:ext cx="5455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小中規模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オフ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グリッド発電設備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設置・企画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運営・コーディネート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2242" y="3967339"/>
            <a:ext cx="5368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全国の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志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を同じくする人々・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団体などと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連携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して学び・相互協力します。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72242" y="5420054"/>
            <a:ext cx="5450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5"/>
                </a:solidFill>
                <a:latin typeface="+mj-ea"/>
                <a:ea typeface="+mj-ea"/>
              </a:rPr>
              <a:t>★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地方自治体を中心に上記活動から得ら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れた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実質的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施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策を提案していきます。</a:t>
            </a:r>
            <a:endParaRPr kumimoji="1" lang="ja-JP" altLang="en-US" sz="2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363421" y="2450114"/>
            <a:ext cx="2461177" cy="511210"/>
            <a:chOff x="2485292" y="1137141"/>
            <a:chExt cx="2461177" cy="511210"/>
          </a:xfrm>
        </p:grpSpPr>
        <p:sp>
          <p:nvSpPr>
            <p:cNvPr id="40" name="円/楕円 39"/>
            <p:cNvSpPr/>
            <p:nvPr/>
          </p:nvSpPr>
          <p:spPr>
            <a:xfrm>
              <a:off x="2485292" y="1137141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907341" y="1138467"/>
              <a:ext cx="1561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お伝えする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369490" y="4867717"/>
            <a:ext cx="2461177" cy="511210"/>
            <a:chOff x="877801" y="1092202"/>
            <a:chExt cx="2461177" cy="511210"/>
          </a:xfrm>
        </p:grpSpPr>
        <p:sp>
          <p:nvSpPr>
            <p:cNvPr id="43" name="円/楕円 42"/>
            <p:cNvSpPr/>
            <p:nvPr/>
          </p:nvSpPr>
          <p:spPr>
            <a:xfrm>
              <a:off x="877801" y="1092202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1304845" y="1103359"/>
              <a:ext cx="15616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やってみる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6123562" y="1301263"/>
            <a:ext cx="2461177" cy="511210"/>
            <a:chOff x="2485292" y="1137141"/>
            <a:chExt cx="2461177" cy="511210"/>
          </a:xfrm>
        </p:grpSpPr>
        <p:sp>
          <p:nvSpPr>
            <p:cNvPr id="46" name="円/楕円 45"/>
            <p:cNvSpPr/>
            <p:nvPr/>
          </p:nvSpPr>
          <p:spPr>
            <a:xfrm>
              <a:off x="2485292" y="1137141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883895" y="1150190"/>
              <a:ext cx="17075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実際に普及</a:t>
              </a: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6119448" y="3503958"/>
            <a:ext cx="2461177" cy="511210"/>
            <a:chOff x="2485292" y="1137141"/>
            <a:chExt cx="2461177" cy="511210"/>
          </a:xfrm>
        </p:grpSpPr>
        <p:sp>
          <p:nvSpPr>
            <p:cNvPr id="49" name="円/楕円 48"/>
            <p:cNvSpPr/>
            <p:nvPr/>
          </p:nvSpPr>
          <p:spPr>
            <a:xfrm>
              <a:off x="2485292" y="1137141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3036294" y="1139680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つながる</a:t>
              </a: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6088436" y="4875551"/>
            <a:ext cx="2461177" cy="511210"/>
            <a:chOff x="2485292" y="1137141"/>
            <a:chExt cx="2461177" cy="511210"/>
          </a:xfrm>
        </p:grpSpPr>
        <p:sp>
          <p:nvSpPr>
            <p:cNvPr id="52" name="円/楕円 51"/>
            <p:cNvSpPr/>
            <p:nvPr/>
          </p:nvSpPr>
          <p:spPr>
            <a:xfrm>
              <a:off x="2485292" y="1137141"/>
              <a:ext cx="2461177" cy="511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3036294" y="1150190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提言する</a:t>
              </a:r>
            </a:p>
          </p:txBody>
        </p:sp>
      </p:grpSp>
      <p:pic>
        <p:nvPicPr>
          <p:cNvPr id="54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116" y="-407164"/>
            <a:ext cx="1282851" cy="19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14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75020" y="2266684"/>
            <a:ext cx="6050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今日がワタシのハツデン記念日！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49393" y="3745609"/>
            <a:ext cx="5283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それでは始まり・・。始まり・・。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473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835E3C9B-3B03-457E-86A5-611149FEDFC2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7714" y="836614"/>
            <a:ext cx="5545137" cy="935037"/>
          </a:xfrm>
        </p:spPr>
        <p:txBody>
          <a:bodyPr anchor="ctr"/>
          <a:lstStyle/>
          <a:p>
            <a:pPr eaLnBrk="1" hangingPunct="1"/>
            <a:r>
              <a:rPr lang="en-US" altLang="ja-JP" sz="44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20W</a:t>
            </a:r>
            <a:r>
              <a:rPr lang="ja-JP" altLang="en-US" sz="44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革命</a:t>
            </a:r>
            <a:endParaRPr lang="ja-JP" altLang="en-US" sz="6600" b="1">
              <a:solidFill>
                <a:srgbClr val="FF0000"/>
              </a:solidFill>
              <a:latin typeface="小塚ゴシック Pro H" panose="020B0800000000000000" pitchFamily="34" charset="-128"/>
              <a:ea typeface="小塚ゴシック Pro H" panose="020B0800000000000000" pitchFamily="34" charset="-128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424114" y="2349501"/>
            <a:ext cx="7489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sz="6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世界を変える</a:t>
            </a:r>
            <a:r>
              <a:rPr lang="en-US" altLang="ja-JP" sz="6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576514" y="3790951"/>
            <a:ext cx="6688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9600" b="1">
                <a:solidFill>
                  <a:schemeClr val="tx2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 </a:t>
            </a:r>
            <a:r>
              <a:rPr lang="en-US" altLang="ja-JP" sz="12000" b="1" i="1">
                <a:solidFill>
                  <a:srgbClr val="FF0000"/>
                </a:solidFill>
                <a:latin typeface="Arial Black" panose="020B0A04020102020204" pitchFamily="34" charset="0"/>
                <a:ea typeface="小塚ゴシック Pro H" panose="020B0800000000000000" pitchFamily="34" charset="-128"/>
              </a:rPr>
              <a:t>4 </a:t>
            </a:r>
            <a:r>
              <a:rPr lang="ja-JP" altLang="en-US" sz="6000" b="1" i="1">
                <a:solidFill>
                  <a:schemeClr val="tx2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</a:p>
        </p:txBody>
      </p:sp>
    </p:spTree>
    <p:extLst>
      <p:ext uri="{BB962C8B-B14F-4D97-AF65-F5344CB8AC3E}">
        <p14:creationId xmlns:p14="http://schemas.microsoft.com/office/powerpoint/2010/main" val="31486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9ECA6355-D857-443D-B0BD-CB0A68402CC8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74725"/>
            <a:ext cx="8229600" cy="1143000"/>
          </a:xfrm>
        </p:spPr>
        <p:txBody>
          <a:bodyPr/>
          <a:lstStyle/>
          <a:p>
            <a:pPr algn="l" eaLnBrk="1" hangingPunct="1"/>
            <a:r>
              <a:rPr lang="ja-JP" altLang="en-US" b="1" smtClean="0">
                <a:solidFill>
                  <a:schemeClr val="tx1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・</a:t>
            </a:r>
            <a:r>
              <a:rPr lang="en-US" altLang="ja-JP" b="1" smtClean="0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4</a:t>
            </a:r>
            <a:r>
              <a:rPr lang="ja-JP" altLang="en-US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つのパーツがあればイイ</a:t>
            </a:r>
            <a:r>
              <a:rPr lang="en-US" altLang="ja-JP" b="1" smtClean="0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233614"/>
            <a:ext cx="8229600" cy="820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ja-JP" altLang="en-US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・まずは</a:t>
            </a:r>
            <a:r>
              <a:rPr lang="ja-JP" altLang="en-US" sz="40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ざっくり</a:t>
            </a:r>
            <a:r>
              <a:rPr lang="ja-JP" altLang="en-US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ご理解下さい</a:t>
            </a:r>
            <a:r>
              <a:rPr lang="en-US" altLang="ja-JP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3" y="3213100"/>
            <a:ext cx="8229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・細かい説明はあとで</a:t>
            </a:r>
            <a:r>
              <a:rPr lang="ja-JP" altLang="en-US" sz="40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じっくり</a:t>
            </a:r>
            <a:r>
              <a:rPr lang="en-US" altLang="ja-JP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992313" y="4149725"/>
            <a:ext cx="8229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・各部品の名前だけ分かれば</a:t>
            </a:r>
            <a:r>
              <a:rPr lang="en-US" altLang="ja-JP" sz="40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OK</a:t>
            </a:r>
            <a:r>
              <a:rPr lang="en-US" altLang="ja-JP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992313" y="5129214"/>
            <a:ext cx="822960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・それではさっそく行きましょう</a:t>
            </a:r>
            <a:r>
              <a:rPr lang="en-US" altLang="ja-JP" sz="40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7388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759A6A05-336C-4A81-A6A8-98484F21D0DF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</a:t>
            </a:r>
            <a:r>
              <a:rPr lang="en-US" altLang="ja-JP" sz="3600" b="1">
                <a:solidFill>
                  <a:srgbClr val="FF0000"/>
                </a:solidFill>
                <a:latin typeface="Arial Black" panose="020B0A04020102020204" pitchFamily="34" charset="0"/>
                <a:ea typeface="HG創英角ﾎﾟｯﾌﾟ体" panose="040B0A09000000000000" pitchFamily="49" charset="-128"/>
              </a:rPr>
              <a:t>1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51089" y="1341438"/>
            <a:ext cx="4968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4800" b="1" dirty="0">
                <a:ea typeface="小塚ゴシック Pro H" panose="020B0800000000000000" pitchFamily="34" charset="-128"/>
              </a:rPr>
              <a:t>太陽光</a:t>
            </a:r>
            <a:r>
              <a:rPr lang="ja-JP" altLang="en-US" sz="48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</a:p>
        </p:txBody>
      </p:sp>
      <p:pic>
        <p:nvPicPr>
          <p:cNvPr id="15364" name="Picture 4" descr="kouguitiba_dls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41438"/>
            <a:ext cx="27289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51089" y="2173288"/>
            <a:ext cx="49688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3600" b="1">
              <a:ea typeface="小塚ゴシック Pro H" panose="020B0800000000000000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ソーラー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パネル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072533" y="2205038"/>
            <a:ext cx="92333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＝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64608" y="3979863"/>
            <a:ext cx="92333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51089" y="5084763"/>
            <a:ext cx="58324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発電</a:t>
            </a:r>
            <a:r>
              <a:rPr lang="ja-JP" altLang="en-US" sz="4800" b="1">
                <a:ea typeface="小塚ゴシック Pro H" panose="020B0800000000000000" pitchFamily="34" charset="-128"/>
              </a:rPr>
              <a:t>を担当します。</a:t>
            </a:r>
          </a:p>
        </p:txBody>
      </p:sp>
    </p:spTree>
    <p:extLst>
      <p:ext uri="{BB962C8B-B14F-4D97-AF65-F5344CB8AC3E}">
        <p14:creationId xmlns:p14="http://schemas.microsoft.com/office/powerpoint/2010/main" val="14038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6" grpId="0"/>
      <p:bldP spid="15368" grpId="0"/>
      <p:bldP spid="15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5C774DF3-5E05-4671-8735-A8503E1EE952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基本</a:t>
            </a:r>
            <a:r>
              <a:rPr lang="ja-JP" altLang="en-US" sz="2800" b="1">
                <a:solidFill>
                  <a:srgbClr val="FF0000"/>
                </a:solidFill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４</a:t>
            </a:r>
            <a:r>
              <a:rPr lang="ja-JP" altLang="en-US" sz="2800" b="1">
                <a:latin typeface="小塚ゴシック Pro H" panose="020B0800000000000000" pitchFamily="34" charset="-128"/>
                <a:ea typeface="小塚ゴシック Pro H" panose="020B0800000000000000" pitchFamily="34" charset="-128"/>
              </a:rPr>
              <a:t>パーツ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</a:t>
            </a:r>
            <a:r>
              <a:rPr lang="en-US" altLang="ja-JP" sz="3600" b="1">
                <a:solidFill>
                  <a:srgbClr val="FF0000"/>
                </a:solidFill>
                <a:latin typeface="Arial Black" panose="020B0A04020102020204" pitchFamily="34" charset="0"/>
                <a:ea typeface="HG創英角ﾎﾟｯﾌﾟ体" panose="040B0A09000000000000" pitchFamily="49" charset="-128"/>
              </a:rPr>
              <a:t>2</a:t>
            </a:r>
            <a:r>
              <a:rPr lang="en-US" altLang="ja-JP" sz="36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351089" y="1341438"/>
            <a:ext cx="4968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4800" b="1" dirty="0">
                <a:solidFill>
                  <a:srgbClr val="FF0000"/>
                </a:solidFill>
                <a:ea typeface="小塚ゴシック Pro H" panose="020B0800000000000000" pitchFamily="34" charset="-128"/>
              </a:rPr>
              <a:t>バッテリー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351089" y="1989138"/>
            <a:ext cx="53292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ja-JP" sz="3600" b="1" dirty="0">
              <a:ea typeface="小塚ゴシック Pro H" panose="020B0800000000000000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3600" b="1" dirty="0">
                <a:solidFill>
                  <a:schemeClr val="accent6"/>
                </a:solidFill>
                <a:ea typeface="小塚ゴシック Pro H" panose="020B0800000000000000" pitchFamily="34" charset="-128"/>
              </a:rPr>
              <a:t>■</a:t>
            </a:r>
            <a:r>
              <a:rPr lang="ja-JP" altLang="en-US" sz="4800" b="1" dirty="0">
                <a:ea typeface="小塚ゴシック Pro H" panose="020B0800000000000000" pitchFamily="34" charset="-128"/>
              </a:rPr>
              <a:t>蓄電池</a:t>
            </a:r>
            <a:r>
              <a:rPr lang="ja-JP" altLang="en-US" sz="3200" b="1" dirty="0">
                <a:ea typeface="小塚ゴシック Pro H" panose="020B0800000000000000" pitchFamily="34" charset="-128"/>
              </a:rPr>
              <a:t>（ちくでんち）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072533" y="2205038"/>
            <a:ext cx="92333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＝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64608" y="3671888"/>
            <a:ext cx="92333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4800" b="1">
                <a:ea typeface="小塚ゴシック Pro H" panose="020B0800000000000000" pitchFamily="34" charset="-128"/>
              </a:rPr>
              <a:t>⇒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51089" y="4581526"/>
            <a:ext cx="583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ea typeface="小塚ゴシック Pro H" panose="020B0800000000000000" pitchFamily="34" charset="-128"/>
              </a:rPr>
              <a:t>電気を</a:t>
            </a: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貯め</a:t>
            </a:r>
            <a:r>
              <a:rPr lang="ja-JP" altLang="en-US" sz="4800" b="1">
                <a:ea typeface="小塚ゴシック Pro H" panose="020B0800000000000000" pitchFamily="34" charset="-128"/>
              </a:rPr>
              <a:t>ま～す。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351089" y="5629276"/>
            <a:ext cx="5832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 b="1">
                <a:solidFill>
                  <a:srgbClr val="FF0000"/>
                </a:solidFill>
                <a:ea typeface="小塚ゴシック Pro H" panose="020B0800000000000000" pitchFamily="34" charset="-128"/>
              </a:rPr>
              <a:t>出力</a:t>
            </a:r>
            <a:r>
              <a:rPr lang="ja-JP" altLang="en-US" sz="4800" b="1">
                <a:ea typeface="小塚ゴシック Pro H" panose="020B0800000000000000" pitchFamily="34" charset="-128"/>
              </a:rPr>
              <a:t>を安定化します。</a:t>
            </a:r>
          </a:p>
        </p:txBody>
      </p:sp>
      <p:pic>
        <p:nvPicPr>
          <p:cNvPr id="16396" name="Picture 12" descr="ANd9GcS3z6M-vRNUmtBsCQvVbwjhAa7T5GrNJ3oELmgEpB2iuhxcWRdo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700213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8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  <p:bldP spid="16391" grpId="0"/>
      <p:bldP spid="16392" grpId="0"/>
      <p:bldP spid="1639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1198</Words>
  <Application>Microsoft Office PowerPoint</Application>
  <PresentationFormat>ワイド画面</PresentationFormat>
  <Paragraphs>352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2" baseType="lpstr">
      <vt:lpstr>AR P浪漫明朝体U</vt:lpstr>
      <vt:lpstr>HGP創英角ｺﾞｼｯｸUB</vt:lpstr>
      <vt:lpstr>HGP創英角ﾎﾟｯﾌﾟ体</vt:lpstr>
      <vt:lpstr>HG丸ｺﾞｼｯｸM-PRO</vt:lpstr>
      <vt:lpstr>HG創英角ﾎﾟｯﾌﾟ体</vt:lpstr>
      <vt:lpstr>ＭＳ Ｐゴシック</vt:lpstr>
      <vt:lpstr>小塚ゴシック Pro H</vt:lpstr>
      <vt:lpstr>Arial</vt:lpstr>
      <vt:lpstr>Arial Black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20W革命</vt:lpstr>
      <vt:lpstr>・4つのパーツがあればイイ!!</vt:lpstr>
      <vt:lpstr>基本４パーツ【その1】</vt:lpstr>
      <vt:lpstr>基本４パーツ【その2】</vt:lpstr>
      <vt:lpstr>基本４パーツ【その3】</vt:lpstr>
      <vt:lpstr>基本４パーツ【その４】</vt:lpstr>
      <vt:lpstr>基本４パーツ【まとめ/接続順】</vt:lpstr>
      <vt:lpstr>基本４パーツ【まとめ/接続順】</vt:lpstr>
      <vt:lpstr>基本４パーツ【まとめ/接続順】</vt:lpstr>
      <vt:lpstr>基本４パーツ【まとめ/接続順】</vt:lpstr>
      <vt:lpstr>基本４パーツ【まとめ/接続順】</vt:lpstr>
      <vt:lpstr>基本４パーツ【まとめ/接続順】</vt:lpstr>
      <vt:lpstr>【20W革命キット】</vt:lpstr>
      <vt:lpstr>PowerPoint プレゼンテーション</vt:lpstr>
      <vt:lpstr>PowerPoint プレゼンテーション</vt:lpstr>
      <vt:lpstr>【20W革命キット】</vt:lpstr>
      <vt:lpstr>【組立て手順】（概略）</vt:lpstr>
      <vt:lpstr>【組立て手順】 （全体の流れ）</vt:lpstr>
      <vt:lpstr>【組立て手順】～その1～</vt:lpstr>
      <vt:lpstr>【組立て手順】～その2～</vt:lpstr>
      <vt:lpstr>【組立て手順】～その3～</vt:lpstr>
      <vt:lpstr>【組立て手順】～その4～</vt:lpstr>
      <vt:lpstr>【組立て手順】～その5～</vt:lpstr>
      <vt:lpstr>【組立て手順】～その6～（完成）</vt:lpstr>
      <vt:lpstr>【外し方手順】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Turtles</dc:title>
  <dc:creator>東光弘</dc:creator>
  <cp:lastModifiedBy>東光弘</cp:lastModifiedBy>
  <cp:revision>101</cp:revision>
  <cp:lastPrinted>2014-05-31T22:31:49Z</cp:lastPrinted>
  <dcterms:created xsi:type="dcterms:W3CDTF">2014-05-21T09:07:01Z</dcterms:created>
  <dcterms:modified xsi:type="dcterms:W3CDTF">2014-07-25T23:28:52Z</dcterms:modified>
</cp:coreProperties>
</file>