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256" r:id="rId3"/>
    <p:sldId id="260" r:id="rId4"/>
    <p:sldId id="267" r:id="rId5"/>
    <p:sldId id="268" r:id="rId6"/>
    <p:sldId id="269" r:id="rId7"/>
    <p:sldId id="262" r:id="rId8"/>
    <p:sldId id="281" r:id="rId9"/>
    <p:sldId id="282" r:id="rId10"/>
    <p:sldId id="283" r:id="rId11"/>
    <p:sldId id="284" r:id="rId12"/>
    <p:sldId id="285" r:id="rId13"/>
    <p:sldId id="274" r:id="rId14"/>
    <p:sldId id="270" r:id="rId15"/>
    <p:sldId id="271" r:id="rId16"/>
    <p:sldId id="257" r:id="rId17"/>
    <p:sldId id="258" r:id="rId18"/>
    <p:sldId id="275" r:id="rId19"/>
    <p:sldId id="280" r:id="rId20"/>
    <p:sldId id="279" r:id="rId21"/>
    <p:sldId id="286" r:id="rId22"/>
    <p:sldId id="276" r:id="rId23"/>
    <p:sldId id="277" r:id="rId24"/>
    <p:sldId id="272" r:id="rId25"/>
    <p:sldId id="278" r:id="rId26"/>
    <p:sldId id="273" r:id="rId27"/>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65" d="100"/>
          <a:sy n="65" d="100"/>
        </p:scale>
        <p:origin x="4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28F2CDF5-F59B-4553-A4D7-CBFB2D45471E}" type="datetimeFigureOut">
              <a:rPr kumimoji="1" lang="ja-JP" altLang="en-US" smtClean="0"/>
              <a:t>2014/4/6</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CA954FD6-F2C6-404D-8BDB-4FD547E86F43}" type="slidenum">
              <a:rPr kumimoji="1" lang="ja-JP" altLang="en-US" smtClean="0"/>
              <a:t>‹#›</a:t>
            </a:fld>
            <a:endParaRPr kumimoji="1" lang="ja-JP" altLang="en-US"/>
          </a:p>
        </p:txBody>
      </p:sp>
    </p:spTree>
    <p:extLst>
      <p:ext uri="{BB962C8B-B14F-4D97-AF65-F5344CB8AC3E}">
        <p14:creationId xmlns:p14="http://schemas.microsoft.com/office/powerpoint/2010/main" val="1587748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954FD6-F2C6-404D-8BDB-4FD547E86F43}" type="slidenum">
              <a:rPr kumimoji="1" lang="ja-JP" altLang="en-US" smtClean="0"/>
              <a:t>5</a:t>
            </a:fld>
            <a:endParaRPr kumimoji="1" lang="ja-JP" altLang="en-US"/>
          </a:p>
        </p:txBody>
      </p:sp>
    </p:spTree>
    <p:extLst>
      <p:ext uri="{BB962C8B-B14F-4D97-AF65-F5344CB8AC3E}">
        <p14:creationId xmlns:p14="http://schemas.microsoft.com/office/powerpoint/2010/main" val="73497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954FD6-F2C6-404D-8BDB-4FD547E86F43}" type="slidenum">
              <a:rPr kumimoji="1" lang="ja-JP" altLang="en-US" smtClean="0"/>
              <a:t>6</a:t>
            </a:fld>
            <a:endParaRPr kumimoji="1" lang="ja-JP" altLang="en-US"/>
          </a:p>
        </p:txBody>
      </p:sp>
    </p:spTree>
    <p:extLst>
      <p:ext uri="{BB962C8B-B14F-4D97-AF65-F5344CB8AC3E}">
        <p14:creationId xmlns:p14="http://schemas.microsoft.com/office/powerpoint/2010/main" val="16417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954FD6-F2C6-404D-8BDB-4FD547E86F43}" type="slidenum">
              <a:rPr kumimoji="1" lang="ja-JP" altLang="en-US" smtClean="0"/>
              <a:t>7</a:t>
            </a:fld>
            <a:endParaRPr kumimoji="1" lang="ja-JP" altLang="en-US"/>
          </a:p>
        </p:txBody>
      </p:sp>
    </p:spTree>
    <p:extLst>
      <p:ext uri="{BB962C8B-B14F-4D97-AF65-F5344CB8AC3E}">
        <p14:creationId xmlns:p14="http://schemas.microsoft.com/office/powerpoint/2010/main" val="23668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954FD6-F2C6-404D-8BDB-4FD547E86F43}" type="slidenum">
              <a:rPr kumimoji="1" lang="ja-JP" altLang="en-US" smtClean="0"/>
              <a:t>24</a:t>
            </a:fld>
            <a:endParaRPr kumimoji="1" lang="ja-JP" altLang="en-US"/>
          </a:p>
        </p:txBody>
      </p:sp>
    </p:spTree>
    <p:extLst>
      <p:ext uri="{BB962C8B-B14F-4D97-AF65-F5344CB8AC3E}">
        <p14:creationId xmlns:p14="http://schemas.microsoft.com/office/powerpoint/2010/main" val="401716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89DBDBE-E006-4D6F-A726-ADD9B6252B09}" type="datetime1">
              <a:rPr kumimoji="1" lang="ja-JP" altLang="en-US" smtClean="0"/>
              <a:t>2014/4/6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6" name="スライド番号プレースホルダー 5"/>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7930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23D011-D9B2-4594-A369-169C1F0F97E9}" type="datetime1">
              <a:rPr kumimoji="1" lang="ja-JP" altLang="en-US" smtClean="0"/>
              <a:t>2014/4/6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6" name="スライド番号プレースホルダー 5"/>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44074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1DF15B-3FD3-40E6-9624-B770056642BA}" type="datetime1">
              <a:rPr kumimoji="1" lang="ja-JP" altLang="en-US" smtClean="0"/>
              <a:t>2014/4/6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6" name="スライド番号プレースホルダー 5"/>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96382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6861DB-30BD-4224-AD0A-ED3FFC4590B4}" type="datetime1">
              <a:rPr kumimoji="1" lang="ja-JP" altLang="en-US" smtClean="0"/>
              <a:t>2014/4/6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6" name="スライド番号プレースホルダー 5"/>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247534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12BFC9-AA67-47AC-BB65-21BCCE2BEC09}" type="datetime1">
              <a:rPr kumimoji="1" lang="ja-JP" altLang="en-US" smtClean="0"/>
              <a:t>2014/4/6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6" name="スライド番号プレースホルダー 5"/>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162238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8E7FF89-4503-4E0A-85E2-5E084239F233}" type="datetime1">
              <a:rPr kumimoji="1" lang="ja-JP" altLang="en-US" smtClean="0"/>
              <a:t>2014/4/6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7" name="スライド番号プレースホルダー 6"/>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133592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E72D353-6DD6-40BA-A2DC-30BD9DAB0D73}" type="datetime1">
              <a:rPr kumimoji="1" lang="ja-JP" altLang="en-US" smtClean="0"/>
              <a:t>2014/4/6</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9" name="スライド番号プレースホルダー 8"/>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406319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27EAC07-9D4E-4AE0-AEAF-1A0A7D08DFF1}" type="datetime1">
              <a:rPr kumimoji="1" lang="ja-JP" altLang="en-US" smtClean="0"/>
              <a:t>2014/4/6</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5" name="スライド番号プレースホルダー 4"/>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60291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2639C8-F451-49AF-8EDD-C192F86C54EB}" type="datetime1">
              <a:rPr kumimoji="1" lang="ja-JP" altLang="en-US" smtClean="0"/>
              <a:t>2014/4/6</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4" name="スライド番号プレースホルダー 3"/>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197100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46E31A-3A32-4A57-A13F-4304A4530874}" type="datetime1">
              <a:rPr kumimoji="1" lang="ja-JP" altLang="en-US" smtClean="0"/>
              <a:t>2014/4/6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7" name="スライド番号プレースホルダー 6"/>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28021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1FB974B-231D-4E5D-B22D-3DAF0DF2F11F}" type="datetime1">
              <a:rPr kumimoji="1" lang="ja-JP" altLang="en-US" smtClean="0"/>
              <a:t>2014/4/6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7" name="スライド番号プレースホルダー 6"/>
          <p:cNvSpPr>
            <a:spLocks noGrp="1"/>
          </p:cNvSpPr>
          <p:nvPr>
            <p:ph type="sldNum" sz="quarter" idx="12"/>
          </p:nvPr>
        </p:nvSpPr>
        <p:spPr/>
        <p:txBody>
          <a:body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313483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3717B-9DA0-405B-87F4-D130DC2330D4}" type="datetime1">
              <a:rPr kumimoji="1" lang="ja-JP" altLang="en-US" smtClean="0"/>
              <a:t>2014/4/6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つながる、ひろがる、</a:t>
            </a:r>
            <a:r>
              <a:rPr kumimoji="1" lang="en-US" altLang="ja-JP" smtClean="0"/>
              <a:t>PARC</a:t>
            </a:r>
            <a:r>
              <a:rPr kumimoji="1" lang="ja-JP" altLang="en-US" smtClean="0"/>
              <a:t>のわ</a:t>
            </a:r>
            <a:r>
              <a:rPr kumimoji="1" lang="en-US" altLang="ja-JP" smtClean="0"/>
              <a:t>《</a:t>
            </a:r>
            <a:r>
              <a:rPr kumimoji="1" lang="ja-JP" altLang="en-US" smtClean="0"/>
              <a:t>輪・和</a:t>
            </a:r>
            <a:r>
              <a:rPr kumimoji="1" lang="en-US" altLang="ja-JP" smtClean="0"/>
              <a:t>》</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959A1-37F6-4518-969C-A02972835B1D}" type="slidenum">
              <a:rPr kumimoji="1" lang="ja-JP" altLang="en-US" smtClean="0"/>
              <a:t>‹#›</a:t>
            </a:fld>
            <a:endParaRPr kumimoji="1" lang="ja-JP" altLang="en-US"/>
          </a:p>
        </p:txBody>
      </p:sp>
    </p:spTree>
    <p:extLst>
      <p:ext uri="{BB962C8B-B14F-4D97-AF65-F5344CB8AC3E}">
        <p14:creationId xmlns:p14="http://schemas.microsoft.com/office/powerpoint/2010/main" val="232632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48500" y="311426"/>
            <a:ext cx="5638800" cy="369332"/>
          </a:xfrm>
          <a:prstGeom prst="rect">
            <a:avLst/>
          </a:prstGeom>
          <a:noFill/>
        </p:spPr>
        <p:txBody>
          <a:bodyPr wrap="square" rtlCol="0">
            <a:spAutoFit/>
          </a:bodyPr>
          <a:lstStyle/>
          <a:p>
            <a:r>
              <a:rPr kumimoji="1" lang="ja-JP" altLang="en-US" dirty="0" smtClean="0">
                <a:latin typeface="小塚ゴシック Pro EL" panose="020B0200000000000000" pitchFamily="34" charset="-128"/>
                <a:ea typeface="小塚ゴシック Pro EL" panose="020B0200000000000000" pitchFamily="34" charset="-128"/>
              </a:rPr>
              <a:t>つながる、ひろがる、</a:t>
            </a:r>
            <a:r>
              <a:rPr kumimoji="1" lang="en-US" altLang="ja-JP" dirty="0" smtClean="0">
                <a:latin typeface="小塚ゴシック Pro EL" panose="020B0200000000000000" pitchFamily="34" charset="-128"/>
                <a:ea typeface="小塚ゴシック Pro EL" panose="020B0200000000000000" pitchFamily="34" charset="-128"/>
              </a:rPr>
              <a:t>PARC</a:t>
            </a:r>
            <a:r>
              <a:rPr kumimoji="1" lang="ja-JP" altLang="en-US" dirty="0" smtClean="0">
                <a:latin typeface="小塚ゴシック Pro EL" panose="020B0200000000000000" pitchFamily="34" charset="-128"/>
                <a:ea typeface="小塚ゴシック Pro EL" panose="020B0200000000000000" pitchFamily="34" charset="-128"/>
              </a:rPr>
              <a:t>の「わ」（輪・和）</a:t>
            </a:r>
            <a:endParaRPr kumimoji="1" lang="ja-JP" altLang="en-US" dirty="0">
              <a:latin typeface="小塚ゴシック Pro EL" panose="020B0200000000000000" pitchFamily="34" charset="-128"/>
              <a:ea typeface="小塚ゴシック Pro EL" panose="020B0200000000000000" pitchFamily="34" charset="-128"/>
            </a:endParaRPr>
          </a:p>
        </p:txBody>
      </p:sp>
      <p:sp>
        <p:nvSpPr>
          <p:cNvPr id="3" name="テキスト ボックス 2"/>
          <p:cNvSpPr txBox="1"/>
          <p:nvPr/>
        </p:nvSpPr>
        <p:spPr>
          <a:xfrm>
            <a:off x="2813878" y="1440704"/>
            <a:ext cx="8051800" cy="646331"/>
          </a:xfrm>
          <a:prstGeom prst="rect">
            <a:avLst/>
          </a:prstGeom>
          <a:noFill/>
        </p:spPr>
        <p:txBody>
          <a:bodyPr wrap="square" rtlCol="0">
            <a:spAutoFit/>
          </a:bodyPr>
          <a:lstStyle/>
          <a:p>
            <a:r>
              <a:rPr lang="ja-JP" altLang="ja-JP" sz="3600" dirty="0"/>
              <a:t>【つながりは『</a:t>
            </a:r>
            <a:r>
              <a:rPr lang="ja-JP" altLang="ja-JP" sz="3600" dirty="0">
                <a:solidFill>
                  <a:srgbClr val="FF0000"/>
                </a:solidFill>
              </a:rPr>
              <a:t>チ</a:t>
            </a:r>
            <a:r>
              <a:rPr lang="ja-JP" altLang="ja-JP" sz="3600" dirty="0"/>
              <a:t>カラ』になる！</a:t>
            </a:r>
            <a:r>
              <a:rPr lang="ja-JP" altLang="ja-JP" sz="3600" dirty="0" smtClean="0"/>
              <a:t>】</a:t>
            </a:r>
            <a:endParaRPr lang="en-US" altLang="ja-JP" sz="3600" dirty="0" smtClean="0"/>
          </a:p>
        </p:txBody>
      </p:sp>
      <p:sp>
        <p:nvSpPr>
          <p:cNvPr id="4" name="テキスト ボックス 3"/>
          <p:cNvSpPr txBox="1"/>
          <p:nvPr/>
        </p:nvSpPr>
        <p:spPr>
          <a:xfrm>
            <a:off x="812800" y="2846981"/>
            <a:ext cx="10871200" cy="769441"/>
          </a:xfrm>
          <a:prstGeom prst="rect">
            <a:avLst/>
          </a:prstGeom>
          <a:noFill/>
        </p:spPr>
        <p:txBody>
          <a:bodyPr wrap="square" rtlCol="0">
            <a:spAutoFit/>
          </a:bodyPr>
          <a:lstStyle/>
          <a:p>
            <a:r>
              <a:rPr lang="ja-JP" altLang="ja-JP" sz="4400" b="1" dirty="0" smtClean="0"/>
              <a:t>『</a:t>
            </a:r>
            <a:r>
              <a:rPr lang="ja-JP" altLang="ja-JP" sz="4400" b="1" dirty="0">
                <a:solidFill>
                  <a:srgbClr val="FF0000"/>
                </a:solidFill>
              </a:rPr>
              <a:t>場</a:t>
            </a:r>
            <a:r>
              <a:rPr lang="ja-JP" altLang="ja-JP" sz="4400" b="1" dirty="0"/>
              <a:t>作りとしての市</a:t>
            </a:r>
            <a:r>
              <a:rPr lang="ja-JP" altLang="ja-JP" sz="4400" b="1" dirty="0">
                <a:solidFill>
                  <a:srgbClr val="FF0000"/>
                </a:solidFill>
              </a:rPr>
              <a:t>民</a:t>
            </a:r>
            <a:r>
              <a:rPr lang="ja-JP" altLang="ja-JP" sz="4400" b="1" dirty="0"/>
              <a:t>発電所＆</a:t>
            </a:r>
            <a:r>
              <a:rPr lang="ja-JP" altLang="ja-JP" sz="4400" b="1" dirty="0">
                <a:solidFill>
                  <a:srgbClr val="FF0000"/>
                </a:solidFill>
              </a:rPr>
              <a:t>エ</a:t>
            </a:r>
            <a:r>
              <a:rPr lang="ja-JP" altLang="ja-JP" sz="4400" b="1" dirty="0"/>
              <a:t>コイベント』</a:t>
            </a:r>
            <a:endParaRPr kumimoji="1" lang="ja-JP" altLang="en-US" sz="4400" dirty="0"/>
          </a:p>
        </p:txBody>
      </p:sp>
      <p:sp>
        <p:nvSpPr>
          <p:cNvPr id="6" name="テキスト ボックス 5"/>
          <p:cNvSpPr txBox="1"/>
          <p:nvPr/>
        </p:nvSpPr>
        <p:spPr>
          <a:xfrm>
            <a:off x="1759778" y="4590304"/>
            <a:ext cx="8051800" cy="646331"/>
          </a:xfrm>
          <a:prstGeom prst="rect">
            <a:avLst/>
          </a:prstGeom>
          <a:noFill/>
        </p:spPr>
        <p:txBody>
          <a:bodyPr wrap="square" rtlCol="0">
            <a:spAutoFit/>
          </a:bodyPr>
          <a:lstStyle/>
          <a:p>
            <a:pPr algn="ctr"/>
            <a:r>
              <a:rPr lang="ja-JP" altLang="ja-JP" sz="3600" dirty="0" smtClean="0">
                <a:solidFill>
                  <a:schemeClr val="bg2">
                    <a:lumMod val="50000"/>
                  </a:schemeClr>
                </a:solidFill>
              </a:rPr>
              <a:t>【</a:t>
            </a:r>
            <a:r>
              <a:rPr lang="ja-JP" altLang="en-US" sz="3600" dirty="0" smtClean="0">
                <a:solidFill>
                  <a:schemeClr val="bg2">
                    <a:lumMod val="50000"/>
                  </a:schemeClr>
                </a:solidFill>
              </a:rPr>
              <a:t>環境問題</a:t>
            </a:r>
            <a:r>
              <a:rPr lang="ja-JP" altLang="ja-JP" sz="3600" dirty="0" smtClean="0">
                <a:solidFill>
                  <a:schemeClr val="bg2">
                    <a:lumMod val="50000"/>
                  </a:schemeClr>
                </a:solidFill>
              </a:rPr>
              <a:t>】</a:t>
            </a:r>
            <a:r>
              <a:rPr lang="ja-JP" altLang="en-US" sz="3600" dirty="0" smtClean="0">
                <a:solidFill>
                  <a:schemeClr val="bg2">
                    <a:lumMod val="50000"/>
                  </a:schemeClr>
                </a:solidFill>
              </a:rPr>
              <a:t>はひとりじゃデキナイ！</a:t>
            </a:r>
            <a:endParaRPr lang="en-US" altLang="ja-JP" sz="3600" dirty="0" smtClean="0">
              <a:solidFill>
                <a:schemeClr val="bg2">
                  <a:lumMod val="50000"/>
                </a:schemeClr>
              </a:solidFill>
            </a:endParaRPr>
          </a:p>
        </p:txBody>
      </p:sp>
    </p:spTree>
    <p:extLst>
      <p:ext uri="{BB962C8B-B14F-4D97-AF65-F5344CB8AC3E}">
        <p14:creationId xmlns:p14="http://schemas.microsoft.com/office/powerpoint/2010/main" val="30795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40174" y="324465"/>
            <a:ext cx="861774" cy="4940709"/>
          </a:xfrm>
          <a:prstGeom prst="rect">
            <a:avLst/>
          </a:prstGeom>
          <a:noFill/>
        </p:spPr>
        <p:txBody>
          <a:bodyPr vert="eaVert" wrap="square" rtlCol="0">
            <a:spAutoFit/>
          </a:bodyPr>
          <a:lstStyle/>
          <a:p>
            <a:r>
              <a:rPr kumimoji="1" lang="ja-JP" altLang="en-US" sz="4400" dirty="0" smtClean="0"/>
              <a:t>アースデイ</a:t>
            </a:r>
            <a:r>
              <a:rPr kumimoji="1" lang="ja-JP" altLang="en-US" sz="4400" dirty="0" smtClean="0">
                <a:solidFill>
                  <a:srgbClr val="FF0000"/>
                </a:solidFill>
              </a:rPr>
              <a:t>ち</a:t>
            </a:r>
            <a:r>
              <a:rPr kumimoji="1" lang="ja-JP" altLang="en-US" sz="4400" dirty="0" smtClean="0"/>
              <a:t>ば</a:t>
            </a:r>
            <a:endParaRPr kumimoji="1" lang="ja-JP" altLang="en-US" sz="4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058" y="324465"/>
            <a:ext cx="8440994" cy="6330746"/>
          </a:xfrm>
          <a:prstGeom prst="rect">
            <a:avLst/>
          </a:prstGeom>
        </p:spPr>
      </p:pic>
    </p:spTree>
    <p:extLst>
      <p:ext uri="{BB962C8B-B14F-4D97-AF65-F5344CB8AC3E}">
        <p14:creationId xmlns:p14="http://schemas.microsoft.com/office/powerpoint/2010/main" val="309510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40174" y="324465"/>
            <a:ext cx="861774" cy="4940709"/>
          </a:xfrm>
          <a:prstGeom prst="rect">
            <a:avLst/>
          </a:prstGeom>
          <a:noFill/>
        </p:spPr>
        <p:txBody>
          <a:bodyPr vert="eaVert" wrap="square" rtlCol="0">
            <a:spAutoFit/>
          </a:bodyPr>
          <a:lstStyle/>
          <a:p>
            <a:r>
              <a:rPr kumimoji="1" lang="ja-JP" altLang="en-US" sz="4400" dirty="0" smtClean="0"/>
              <a:t>アースデイ</a:t>
            </a:r>
            <a:r>
              <a:rPr kumimoji="1" lang="ja-JP" altLang="en-US" sz="4400" dirty="0" smtClean="0">
                <a:solidFill>
                  <a:srgbClr val="FF0000"/>
                </a:solidFill>
              </a:rPr>
              <a:t>ち</a:t>
            </a:r>
            <a:r>
              <a:rPr kumimoji="1" lang="ja-JP" altLang="en-US" sz="4400" dirty="0" smtClean="0"/>
              <a:t>ば</a:t>
            </a:r>
            <a:endParaRPr kumimoji="1" lang="ja-JP" altLang="en-US" sz="4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012" y="324465"/>
            <a:ext cx="8101781" cy="6076336"/>
          </a:xfrm>
          <a:prstGeom prst="rect">
            <a:avLst/>
          </a:prstGeom>
        </p:spPr>
      </p:pic>
    </p:spTree>
    <p:extLst>
      <p:ext uri="{BB962C8B-B14F-4D97-AF65-F5344CB8AC3E}">
        <p14:creationId xmlns:p14="http://schemas.microsoft.com/office/powerpoint/2010/main" val="3829630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40174" y="324465"/>
            <a:ext cx="861774" cy="4940709"/>
          </a:xfrm>
          <a:prstGeom prst="rect">
            <a:avLst/>
          </a:prstGeom>
          <a:noFill/>
        </p:spPr>
        <p:txBody>
          <a:bodyPr vert="eaVert" wrap="square" rtlCol="0">
            <a:spAutoFit/>
          </a:bodyPr>
          <a:lstStyle/>
          <a:p>
            <a:r>
              <a:rPr kumimoji="1" lang="ja-JP" altLang="en-US" sz="4400" dirty="0" smtClean="0"/>
              <a:t>アースデイ</a:t>
            </a:r>
            <a:r>
              <a:rPr kumimoji="1" lang="ja-JP" altLang="en-US" sz="4400" dirty="0" smtClean="0">
                <a:solidFill>
                  <a:srgbClr val="FF0000"/>
                </a:solidFill>
              </a:rPr>
              <a:t>ち</a:t>
            </a:r>
            <a:r>
              <a:rPr kumimoji="1" lang="ja-JP" altLang="en-US" sz="4400" dirty="0" smtClean="0"/>
              <a:t>ば</a:t>
            </a:r>
            <a:endParaRPr kumimoji="1" lang="ja-JP" altLang="en-US" sz="4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005" y="324465"/>
            <a:ext cx="7954297" cy="5965723"/>
          </a:xfrm>
          <a:prstGeom prst="rect">
            <a:avLst/>
          </a:prstGeom>
        </p:spPr>
      </p:pic>
    </p:spTree>
    <p:extLst>
      <p:ext uri="{BB962C8B-B14F-4D97-AF65-F5344CB8AC3E}">
        <p14:creationId xmlns:p14="http://schemas.microsoft.com/office/powerpoint/2010/main" val="1361321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7033090" y="2005128"/>
            <a:ext cx="4867787" cy="355501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000" b="1" dirty="0" smtClean="0">
                <a:solidFill>
                  <a:schemeClr val="tx1"/>
                </a:solidFill>
              </a:rPr>
              <a:t>各人の初期的な</a:t>
            </a:r>
            <a:endParaRPr kumimoji="1" lang="en-US" altLang="ja-JP" sz="3000" b="1" dirty="0" smtClean="0">
              <a:solidFill>
                <a:schemeClr val="tx1"/>
              </a:solidFill>
            </a:endParaRPr>
          </a:p>
          <a:p>
            <a:pPr algn="ctr">
              <a:lnSpc>
                <a:spcPct val="150000"/>
              </a:lnSpc>
            </a:pPr>
            <a:r>
              <a:rPr kumimoji="1" lang="ja-JP" altLang="en-US" sz="3000" b="1" dirty="0" smtClean="0">
                <a:solidFill>
                  <a:srgbClr val="FF0000"/>
                </a:solidFill>
              </a:rPr>
              <a:t>想</a:t>
            </a:r>
            <a:r>
              <a:rPr kumimoji="1" lang="ja-JP" altLang="en-US" sz="3000" b="1" dirty="0" smtClean="0">
                <a:solidFill>
                  <a:schemeClr val="tx1"/>
                </a:solidFill>
              </a:rPr>
              <a:t>いを大切に・・・。</a:t>
            </a:r>
            <a:endParaRPr kumimoji="1" lang="en-US" altLang="ja-JP" sz="3000" b="1" dirty="0" smtClean="0">
              <a:solidFill>
                <a:schemeClr val="tx1"/>
              </a:solidFill>
            </a:endParaRPr>
          </a:p>
          <a:p>
            <a:pPr algn="ctr">
              <a:lnSpc>
                <a:spcPct val="150000"/>
              </a:lnSpc>
            </a:pPr>
            <a:r>
              <a:rPr lang="ja-JP" altLang="en-US" sz="3000" b="1" dirty="0" smtClean="0">
                <a:solidFill>
                  <a:schemeClr val="tx1"/>
                </a:solidFill>
              </a:rPr>
              <a:t>そうでないと</a:t>
            </a:r>
            <a:endParaRPr lang="en-US" altLang="ja-JP" sz="3000" b="1" dirty="0" smtClean="0">
              <a:solidFill>
                <a:schemeClr val="tx1"/>
              </a:solidFill>
            </a:endParaRPr>
          </a:p>
          <a:p>
            <a:pPr algn="ctr">
              <a:lnSpc>
                <a:spcPct val="150000"/>
              </a:lnSpc>
            </a:pPr>
            <a:r>
              <a:rPr kumimoji="1" lang="ja-JP" altLang="en-US" sz="3000" b="1" dirty="0">
                <a:solidFill>
                  <a:schemeClr val="tx1"/>
                </a:solidFill>
              </a:rPr>
              <a:t>意味</a:t>
            </a:r>
            <a:r>
              <a:rPr kumimoji="1" lang="ja-JP" altLang="en-US" sz="3000" b="1" dirty="0" smtClean="0">
                <a:solidFill>
                  <a:schemeClr val="tx1"/>
                </a:solidFill>
              </a:rPr>
              <a:t>がなくなる。</a:t>
            </a:r>
            <a:endParaRPr kumimoji="1" lang="ja-JP" altLang="en-US" sz="3000" b="1" dirty="0">
              <a:solidFill>
                <a:schemeClr val="tx1"/>
              </a:solidFill>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096" y="25400"/>
            <a:ext cx="2812511" cy="1518756"/>
          </a:xfrm>
          <a:prstGeom prst="rect">
            <a:avLst/>
          </a:prstGeom>
        </p:spPr>
      </p:pic>
      <p:sp>
        <p:nvSpPr>
          <p:cNvPr id="4" name="テキスト ボックス 3"/>
          <p:cNvSpPr txBox="1"/>
          <p:nvPr/>
        </p:nvSpPr>
        <p:spPr>
          <a:xfrm>
            <a:off x="2019300" y="381000"/>
            <a:ext cx="4252546" cy="584775"/>
          </a:xfrm>
          <a:prstGeom prst="rect">
            <a:avLst/>
          </a:prstGeom>
          <a:noFill/>
        </p:spPr>
        <p:txBody>
          <a:bodyPr wrap="square" rtlCol="0">
            <a:spAutoFit/>
          </a:bodyPr>
          <a:lstStyle/>
          <a:p>
            <a:r>
              <a:rPr lang="en-US" altLang="ja-JP" sz="3200" b="1" dirty="0">
                <a:solidFill>
                  <a:schemeClr val="accent5"/>
                </a:solidFill>
              </a:rPr>
              <a:t>【</a:t>
            </a:r>
            <a:r>
              <a:rPr lang="ja-JP" altLang="en-US" sz="3200" b="1" dirty="0" smtClean="0">
                <a:solidFill>
                  <a:schemeClr val="accent5"/>
                </a:solidFill>
              </a:rPr>
              <a:t>アースデイちば</a:t>
            </a:r>
            <a:r>
              <a:rPr lang="en-US" altLang="ja-JP" sz="3200" b="1" dirty="0" smtClean="0">
                <a:solidFill>
                  <a:schemeClr val="accent5"/>
                </a:solidFill>
              </a:rPr>
              <a:t>】</a:t>
            </a:r>
            <a:r>
              <a:rPr lang="ja-JP" altLang="en-US" sz="3200" b="1" dirty="0" smtClean="0">
                <a:solidFill>
                  <a:schemeClr val="accent5"/>
                </a:solidFill>
              </a:rPr>
              <a:t>　</a:t>
            </a:r>
            <a:r>
              <a:rPr lang="ja-JP" altLang="en-US" sz="2800" b="1" dirty="0" smtClean="0">
                <a:solidFill>
                  <a:schemeClr val="accent5"/>
                </a:solidFill>
              </a:rPr>
              <a:t>概略</a:t>
            </a:r>
            <a:endParaRPr kumimoji="1" lang="ja-JP" altLang="en-US" sz="2800" b="1" dirty="0">
              <a:solidFill>
                <a:schemeClr val="accent5"/>
              </a:solidFill>
            </a:endParaRPr>
          </a:p>
        </p:txBody>
      </p:sp>
      <p:sp>
        <p:nvSpPr>
          <p:cNvPr id="5" name="テキスト ボックス 4"/>
          <p:cNvSpPr txBox="1"/>
          <p:nvPr/>
        </p:nvSpPr>
        <p:spPr>
          <a:xfrm>
            <a:off x="673100" y="1384300"/>
            <a:ext cx="8661345" cy="461665"/>
          </a:xfrm>
          <a:prstGeom prst="rect">
            <a:avLst/>
          </a:prstGeom>
          <a:noFill/>
        </p:spPr>
        <p:txBody>
          <a:bodyPr wrap="none" rtlCol="0">
            <a:spAutoFit/>
          </a:bodyPr>
          <a:lstStyle/>
          <a:p>
            <a:r>
              <a:rPr lang="ja-JP" altLang="en-US" sz="2400" dirty="0">
                <a:solidFill>
                  <a:schemeClr val="accent6">
                    <a:lumMod val="60000"/>
                    <a:lumOff val="40000"/>
                  </a:schemeClr>
                </a:solidFill>
              </a:rPr>
              <a:t>■ </a:t>
            </a:r>
            <a:r>
              <a:rPr kumimoji="1" lang="en-US" altLang="ja-JP" sz="2400" dirty="0" smtClean="0"/>
              <a:t>4</a:t>
            </a:r>
            <a:r>
              <a:rPr kumimoji="1" lang="ja-JP" altLang="en-US" sz="2400" dirty="0" smtClean="0"/>
              <a:t>人で始まる</a:t>
            </a:r>
            <a:r>
              <a:rPr kumimoji="1" lang="ja-JP" altLang="en-US" dirty="0" smtClean="0"/>
              <a:t>・・・</a:t>
            </a:r>
            <a:r>
              <a:rPr lang="ja-JP" altLang="en-US" dirty="0"/>
              <a:t>東</a:t>
            </a:r>
            <a:r>
              <a:rPr kumimoji="1" lang="ja-JP" altLang="en-US" dirty="0" smtClean="0"/>
              <a:t>、</a:t>
            </a:r>
            <a:r>
              <a:rPr kumimoji="1" lang="en-US" altLang="ja-JP" dirty="0" smtClean="0"/>
              <a:t>16</a:t>
            </a:r>
            <a:r>
              <a:rPr lang="ja-JP" altLang="en-US" dirty="0" smtClean="0"/>
              <a:t>才若者、</a:t>
            </a:r>
            <a:r>
              <a:rPr lang="en-US" altLang="ja-JP" dirty="0" smtClean="0"/>
              <a:t>31</a:t>
            </a:r>
            <a:r>
              <a:rPr lang="ja-JP" altLang="en-US" dirty="0" smtClean="0"/>
              <a:t>才イギリス人ヒッピー、</a:t>
            </a:r>
            <a:r>
              <a:rPr lang="en-US" altLang="ja-JP" dirty="0"/>
              <a:t> 20</a:t>
            </a:r>
            <a:r>
              <a:rPr lang="ja-JP" altLang="en-US" dirty="0"/>
              <a:t>代スタッフ</a:t>
            </a:r>
            <a:r>
              <a:rPr lang="ja-JP" altLang="en-US" dirty="0" smtClean="0"/>
              <a:t>の</a:t>
            </a:r>
            <a:r>
              <a:rPr lang="ja-JP" altLang="en-US" dirty="0" err="1" smtClean="0"/>
              <a:t>けむくん</a:t>
            </a:r>
            <a:endParaRPr kumimoji="1" lang="ja-JP" altLang="en-US" dirty="0"/>
          </a:p>
        </p:txBody>
      </p:sp>
      <p:sp>
        <p:nvSpPr>
          <p:cNvPr id="6" name="テキスト ボックス 5"/>
          <p:cNvSpPr txBox="1"/>
          <p:nvPr/>
        </p:nvSpPr>
        <p:spPr>
          <a:xfrm>
            <a:off x="1068611" y="1957301"/>
            <a:ext cx="3725699" cy="1538883"/>
          </a:xfrm>
          <a:prstGeom prst="rect">
            <a:avLst/>
          </a:prstGeom>
          <a:noFill/>
        </p:spPr>
        <p:txBody>
          <a:bodyPr wrap="none" rtlCol="0">
            <a:spAutoFit/>
          </a:bodyPr>
          <a:lstStyle/>
          <a:p>
            <a:pPr algn="ctr"/>
            <a:r>
              <a:rPr kumimoji="1" lang="en-US" altLang="ja-JP" sz="2000" dirty="0" smtClean="0"/>
              <a:t>1992</a:t>
            </a:r>
            <a:r>
              <a:rPr kumimoji="1" lang="ja-JP" altLang="en-US" sz="2000" dirty="0" smtClean="0"/>
              <a:t>年　出展　</a:t>
            </a:r>
            <a:r>
              <a:rPr kumimoji="1" lang="en-US" altLang="ja-JP" sz="2000" dirty="0" smtClean="0"/>
              <a:t>32</a:t>
            </a:r>
            <a:r>
              <a:rPr kumimoji="1" lang="ja-JP" altLang="en-US" sz="2000" dirty="0" smtClean="0"/>
              <a:t>　来場</a:t>
            </a:r>
            <a:r>
              <a:rPr kumimoji="1" lang="en-US" altLang="ja-JP" sz="2000" dirty="0" smtClean="0"/>
              <a:t>2.000</a:t>
            </a:r>
            <a:r>
              <a:rPr kumimoji="1" lang="ja-JP" altLang="en-US" sz="2000" dirty="0" smtClean="0"/>
              <a:t>人</a:t>
            </a:r>
            <a:endParaRPr kumimoji="1" lang="en-US" altLang="ja-JP" sz="2000" dirty="0" smtClean="0"/>
          </a:p>
          <a:p>
            <a:pPr algn="ctr"/>
            <a:r>
              <a:rPr kumimoji="1" lang="ja-JP" altLang="en-US" dirty="0" smtClean="0"/>
              <a:t>（最初から</a:t>
            </a:r>
            <a:r>
              <a:rPr kumimoji="1" lang="en-US" altLang="ja-JP" dirty="0" smtClean="0"/>
              <a:t>30</a:t>
            </a:r>
            <a:r>
              <a:rPr kumimoji="1" lang="ja-JP" altLang="en-US" dirty="0" smtClean="0"/>
              <a:t>回開催を宣言）</a:t>
            </a:r>
            <a:endParaRPr kumimoji="1" lang="en-US" altLang="ja-JP" dirty="0" smtClean="0"/>
          </a:p>
          <a:p>
            <a:pPr algn="ctr"/>
            <a:r>
              <a:rPr lang="ja-JP" altLang="en-US" dirty="0" smtClean="0"/>
              <a:t>　　　　　　　　　</a:t>
            </a:r>
            <a:endParaRPr lang="en-US" altLang="ja-JP" dirty="0"/>
          </a:p>
          <a:p>
            <a:pPr algn="ctr"/>
            <a:r>
              <a:rPr lang="ja-JP" altLang="en-US" dirty="0" smtClean="0"/>
              <a:t>　</a:t>
            </a:r>
            <a:endParaRPr lang="en-US" altLang="ja-JP" dirty="0" smtClean="0"/>
          </a:p>
          <a:p>
            <a:pPr algn="ctr"/>
            <a:r>
              <a:rPr lang="en-US" altLang="ja-JP" sz="2000" dirty="0" smtClean="0"/>
              <a:t>2013</a:t>
            </a:r>
            <a:r>
              <a:rPr lang="ja-JP" altLang="en-US" sz="2000" dirty="0" smtClean="0"/>
              <a:t>年　出展　</a:t>
            </a:r>
            <a:r>
              <a:rPr lang="en-US" altLang="ja-JP" sz="2000" dirty="0" smtClean="0"/>
              <a:t>80</a:t>
            </a:r>
            <a:r>
              <a:rPr lang="ja-JP" altLang="en-US" sz="2000" dirty="0" smtClean="0"/>
              <a:t>　来場</a:t>
            </a:r>
            <a:r>
              <a:rPr lang="en-US" altLang="ja-JP" sz="2000" dirty="0" smtClean="0"/>
              <a:t>10.000</a:t>
            </a:r>
            <a:r>
              <a:rPr lang="ja-JP" altLang="en-US" sz="2000" dirty="0" smtClean="0"/>
              <a:t>人</a:t>
            </a:r>
            <a:endParaRPr kumimoji="1" lang="ja-JP" altLang="en-US" sz="2000" dirty="0"/>
          </a:p>
        </p:txBody>
      </p:sp>
      <p:sp>
        <p:nvSpPr>
          <p:cNvPr id="7" name="テキスト ボックス 6"/>
          <p:cNvSpPr txBox="1"/>
          <p:nvPr/>
        </p:nvSpPr>
        <p:spPr>
          <a:xfrm>
            <a:off x="673100" y="3474663"/>
            <a:ext cx="8026400" cy="3000821"/>
          </a:xfrm>
          <a:prstGeom prst="rect">
            <a:avLst/>
          </a:prstGeom>
          <a:noFill/>
        </p:spPr>
        <p:txBody>
          <a:bodyPr wrap="square" rtlCol="0">
            <a:spAutoFit/>
          </a:bodyPr>
          <a:lstStyle/>
          <a:p>
            <a:pPr>
              <a:lnSpc>
                <a:spcPct val="150000"/>
              </a:lnSpc>
            </a:pPr>
            <a:r>
              <a:rPr kumimoji="1" lang="ja-JP" altLang="en-US" dirty="0" smtClean="0">
                <a:solidFill>
                  <a:schemeClr val="accent6">
                    <a:lumMod val="60000"/>
                    <a:lumOff val="40000"/>
                  </a:schemeClr>
                </a:solidFill>
              </a:rPr>
              <a:t>■</a:t>
            </a:r>
            <a:r>
              <a:rPr kumimoji="1" lang="ja-JP" altLang="en-US" sz="2400" dirty="0" smtClean="0"/>
              <a:t>基本は今も何も変わらない。</a:t>
            </a:r>
            <a:endParaRPr kumimoji="1" lang="en-US" altLang="ja-JP" sz="2400" dirty="0" smtClean="0"/>
          </a:p>
          <a:p>
            <a:pPr>
              <a:lnSpc>
                <a:spcPct val="150000"/>
              </a:lnSpc>
            </a:pPr>
            <a:r>
              <a:rPr lang="ja-JP" altLang="en-US" dirty="0" smtClean="0"/>
              <a:t>　でもたくさんの意見交換や試みが行われた。</a:t>
            </a:r>
            <a:endParaRPr lang="en-US" altLang="ja-JP" dirty="0" smtClean="0"/>
          </a:p>
          <a:p>
            <a:pPr>
              <a:lnSpc>
                <a:spcPct val="150000"/>
              </a:lnSpc>
            </a:pPr>
            <a:r>
              <a:rPr kumimoji="1" lang="ja-JP" altLang="en-US" dirty="0" smtClean="0"/>
              <a:t>　変わらない部分を大切にしたい。方法はどんどん変わっていい。</a:t>
            </a:r>
            <a:endParaRPr kumimoji="1" lang="en-US" altLang="ja-JP" dirty="0"/>
          </a:p>
          <a:p>
            <a:pPr>
              <a:lnSpc>
                <a:spcPct val="150000"/>
              </a:lnSpc>
            </a:pPr>
            <a:r>
              <a:rPr lang="ja-JP" altLang="en-US" dirty="0" smtClean="0">
                <a:solidFill>
                  <a:schemeClr val="accent6">
                    <a:lumMod val="60000"/>
                    <a:lumOff val="40000"/>
                  </a:schemeClr>
                </a:solidFill>
              </a:rPr>
              <a:t>■</a:t>
            </a:r>
            <a:r>
              <a:rPr lang="ja-JP" altLang="en-US" sz="2400" dirty="0"/>
              <a:t>アースデイ</a:t>
            </a:r>
            <a:r>
              <a:rPr lang="ja-JP" altLang="en-US" sz="2400" dirty="0" smtClean="0"/>
              <a:t>東京との対比</a:t>
            </a:r>
            <a:endParaRPr lang="en-US" altLang="ja-JP" sz="2400" dirty="0" smtClean="0"/>
          </a:p>
          <a:p>
            <a:pPr>
              <a:lnSpc>
                <a:spcPct val="150000"/>
              </a:lnSpc>
            </a:pPr>
            <a:r>
              <a:rPr lang="ja-JP" altLang="en-US" dirty="0"/>
              <a:t>　</a:t>
            </a:r>
            <a:r>
              <a:rPr lang="ja-JP" altLang="en-US" dirty="0" smtClean="0"/>
              <a:t>挨拶を大事に！人口密度を上げすぎない。</a:t>
            </a:r>
            <a:endParaRPr lang="en-US" altLang="ja-JP" dirty="0" smtClean="0"/>
          </a:p>
          <a:p>
            <a:pPr>
              <a:lnSpc>
                <a:spcPct val="150000"/>
              </a:lnSpc>
            </a:pPr>
            <a:r>
              <a:rPr lang="ja-JP" altLang="en-US" dirty="0" smtClean="0">
                <a:solidFill>
                  <a:schemeClr val="accent6">
                    <a:lumMod val="60000"/>
                    <a:lumOff val="40000"/>
                  </a:schemeClr>
                </a:solidFill>
              </a:rPr>
              <a:t>■</a:t>
            </a:r>
            <a:r>
              <a:rPr lang="ja-JP" altLang="en-US" sz="2400" dirty="0" smtClean="0"/>
              <a:t>同タイプのお祭りが県内各地にほんとに増えた！</a:t>
            </a:r>
            <a:endParaRPr kumimoji="1" lang="ja-JP" altLang="en-US" sz="2400" dirty="0"/>
          </a:p>
        </p:txBody>
      </p:sp>
      <p:sp>
        <p:nvSpPr>
          <p:cNvPr id="9" name="円/楕円 8"/>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0615735">
            <a:off x="220788" y="281809"/>
            <a:ext cx="1569660"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繋がり</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2" name="下矢印 1"/>
          <p:cNvSpPr/>
          <p:nvPr/>
        </p:nvSpPr>
        <p:spPr>
          <a:xfrm>
            <a:off x="2321171" y="2625969"/>
            <a:ext cx="1125415"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902677" y="1957301"/>
            <a:ext cx="3997569" cy="1538883"/>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441379" y="488721"/>
            <a:ext cx="2297723" cy="369332"/>
          </a:xfrm>
          <a:prstGeom prst="rect">
            <a:avLst/>
          </a:prstGeom>
          <a:noFill/>
        </p:spPr>
        <p:txBody>
          <a:bodyPr wrap="square" rtlCol="0">
            <a:spAutoFit/>
          </a:bodyPr>
          <a:lstStyle/>
          <a:p>
            <a:r>
              <a:rPr kumimoji="1" lang="en-US" altLang="ja-JP" dirty="0" smtClean="0"/>
              <a:t>2002</a:t>
            </a:r>
            <a:r>
              <a:rPr kumimoji="1" lang="ja-JP" altLang="en-US" dirty="0" smtClean="0"/>
              <a:t>年～（</a:t>
            </a:r>
            <a:r>
              <a:rPr kumimoji="1" lang="en-US" altLang="ja-JP" dirty="0" smtClean="0"/>
              <a:t>35</a:t>
            </a:r>
            <a:r>
              <a:rPr kumimoji="1" lang="ja-JP" altLang="en-US" dirty="0" smtClean="0"/>
              <a:t>才～）</a:t>
            </a:r>
            <a:endParaRPr kumimoji="1" lang="ja-JP" altLang="en-US" dirty="0"/>
          </a:p>
        </p:txBody>
      </p:sp>
    </p:spTree>
    <p:extLst>
      <p:ext uri="{BB962C8B-B14F-4D97-AF65-F5344CB8AC3E}">
        <p14:creationId xmlns:p14="http://schemas.microsoft.com/office/powerpoint/2010/main" val="102167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42962" y="1548029"/>
            <a:ext cx="3419475" cy="4667250"/>
          </a:xfrm>
          <a:prstGeom prst="rect">
            <a:avLst/>
          </a:prstGeom>
        </p:spPr>
      </p:pic>
      <p:pic>
        <p:nvPicPr>
          <p:cNvPr id="8" name="図 7"/>
          <p:cNvPicPr>
            <a:picLocks noChangeAspect="1"/>
          </p:cNvPicPr>
          <p:nvPr/>
        </p:nvPicPr>
        <p:blipFill>
          <a:blip r:embed="rId3"/>
          <a:stretch>
            <a:fillRect/>
          </a:stretch>
        </p:blipFill>
        <p:spPr>
          <a:xfrm>
            <a:off x="7281862" y="1548029"/>
            <a:ext cx="3419475" cy="4667250"/>
          </a:xfrm>
          <a:prstGeom prst="rect">
            <a:avLst/>
          </a:prstGeom>
        </p:spPr>
      </p:pic>
      <p:sp>
        <p:nvSpPr>
          <p:cNvPr id="10" name="下矢印 9"/>
          <p:cNvSpPr/>
          <p:nvPr/>
        </p:nvSpPr>
        <p:spPr>
          <a:xfrm rot="2652228">
            <a:off x="8832849" y="2906929"/>
            <a:ext cx="317500" cy="2934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1593724">
            <a:off x="8225955" y="4022559"/>
            <a:ext cx="317500" cy="73281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9611520">
            <a:off x="8086648" y="2543420"/>
            <a:ext cx="317500" cy="4679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491047" y="446447"/>
            <a:ext cx="3782646" cy="646331"/>
          </a:xfrm>
          <a:prstGeom prst="rect">
            <a:avLst/>
          </a:prstGeom>
          <a:noFill/>
        </p:spPr>
        <p:txBody>
          <a:bodyPr wrap="square" rtlCol="0">
            <a:spAutoFit/>
          </a:bodyPr>
          <a:lstStyle/>
          <a:p>
            <a:r>
              <a:rPr kumimoji="1" lang="ja-JP" altLang="en-US" sz="1400" b="1" dirty="0" smtClean="0">
                <a:solidFill>
                  <a:schemeClr val="accent4"/>
                </a:solidFill>
              </a:rPr>
              <a:t>■</a:t>
            </a:r>
            <a:r>
              <a:rPr kumimoji="1" lang="ja-JP" altLang="en-US" b="1" dirty="0" smtClean="0"/>
              <a:t>目的：シーンの実感</a:t>
            </a:r>
            <a:endParaRPr kumimoji="1" lang="en-US" altLang="ja-JP" b="1" dirty="0" smtClean="0"/>
          </a:p>
          <a:p>
            <a:r>
              <a:rPr kumimoji="1" lang="ja-JP" altLang="en-US" b="1" dirty="0" smtClean="0"/>
              <a:t>　⇒日常＆将来イメージの広がり</a:t>
            </a:r>
            <a:endParaRPr kumimoji="1" lang="ja-JP" altLang="en-US" b="1" dirty="0"/>
          </a:p>
        </p:txBody>
      </p:sp>
      <p:sp>
        <p:nvSpPr>
          <p:cNvPr id="14" name="テキスト ボックス 13"/>
          <p:cNvSpPr txBox="1"/>
          <p:nvPr/>
        </p:nvSpPr>
        <p:spPr>
          <a:xfrm>
            <a:off x="10096500" y="2672635"/>
            <a:ext cx="1803400" cy="461665"/>
          </a:xfrm>
          <a:prstGeom prst="rect">
            <a:avLst/>
          </a:prstGeom>
          <a:noFill/>
          <a:ln w="28575">
            <a:solidFill>
              <a:srgbClr val="FF0000"/>
            </a:solidFill>
          </a:ln>
        </p:spPr>
        <p:txBody>
          <a:bodyPr wrap="square" rtlCol="0">
            <a:spAutoFit/>
          </a:bodyPr>
          <a:lstStyle/>
          <a:p>
            <a:r>
              <a:rPr kumimoji="1" lang="ja-JP" altLang="en-US" sz="2400" dirty="0" smtClean="0"/>
              <a:t>磁力の発生</a:t>
            </a:r>
            <a:endParaRPr kumimoji="1" lang="ja-JP" altLang="en-US" sz="2400" dirty="0"/>
          </a:p>
        </p:txBody>
      </p:sp>
      <p:sp>
        <p:nvSpPr>
          <p:cNvPr id="15" name="円/楕円 14"/>
          <p:cNvSpPr/>
          <p:nvPr/>
        </p:nvSpPr>
        <p:spPr>
          <a:xfrm>
            <a:off x="8115300" y="3034718"/>
            <a:ext cx="800100" cy="671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10502900" y="3284753"/>
            <a:ext cx="800100" cy="3982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083800" y="3818491"/>
            <a:ext cx="1803400" cy="461665"/>
          </a:xfrm>
          <a:prstGeom prst="rect">
            <a:avLst/>
          </a:prstGeom>
          <a:noFill/>
          <a:ln w="28575">
            <a:solidFill>
              <a:srgbClr val="FF0000"/>
            </a:solidFill>
          </a:ln>
        </p:spPr>
        <p:txBody>
          <a:bodyPr wrap="square" rtlCol="0">
            <a:spAutoFit/>
          </a:bodyPr>
          <a:lstStyle/>
          <a:p>
            <a:r>
              <a:rPr kumimoji="1" lang="ja-JP" altLang="en-US" sz="2400" dirty="0" smtClean="0"/>
              <a:t>非日常演出</a:t>
            </a:r>
            <a:endParaRPr kumimoji="1" lang="ja-JP" altLang="en-US" sz="2400" dirty="0"/>
          </a:p>
        </p:txBody>
      </p:sp>
      <p:sp>
        <p:nvSpPr>
          <p:cNvPr id="18" name="下矢印 17"/>
          <p:cNvSpPr/>
          <p:nvPr/>
        </p:nvSpPr>
        <p:spPr>
          <a:xfrm>
            <a:off x="10502900" y="4477544"/>
            <a:ext cx="800100" cy="45262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083800" y="5012291"/>
            <a:ext cx="1803400" cy="1200329"/>
          </a:xfrm>
          <a:prstGeom prst="rect">
            <a:avLst/>
          </a:prstGeom>
          <a:noFill/>
          <a:ln w="28575">
            <a:solidFill>
              <a:srgbClr val="FF0000"/>
            </a:solidFill>
          </a:ln>
        </p:spPr>
        <p:txBody>
          <a:bodyPr wrap="square" rtlCol="0">
            <a:spAutoFit/>
          </a:bodyPr>
          <a:lstStyle/>
          <a:p>
            <a:pPr algn="ctr"/>
            <a:r>
              <a:rPr kumimoji="1" lang="ja-JP" altLang="en-US" sz="2400" dirty="0" smtClean="0"/>
              <a:t>ハイな方が</a:t>
            </a:r>
            <a:endParaRPr kumimoji="1" lang="en-US" altLang="ja-JP" sz="2400" dirty="0" smtClean="0"/>
          </a:p>
          <a:p>
            <a:pPr algn="ctr"/>
            <a:r>
              <a:rPr lang="ja-JP" altLang="en-US" sz="2400" dirty="0" smtClean="0"/>
              <a:t>繋がりが</a:t>
            </a:r>
            <a:endParaRPr lang="en-US" altLang="ja-JP" sz="2400" dirty="0" smtClean="0"/>
          </a:p>
          <a:p>
            <a:pPr algn="ctr"/>
            <a:r>
              <a:rPr lang="ja-JP" altLang="en-US" sz="2400" dirty="0" smtClean="0"/>
              <a:t>スムース</a:t>
            </a:r>
            <a:endParaRPr kumimoji="1" lang="ja-JP" altLang="en-US" sz="2400" dirty="0"/>
          </a:p>
        </p:txBody>
      </p:sp>
      <p:sp>
        <p:nvSpPr>
          <p:cNvPr id="25" name="テキスト ボックス 24"/>
          <p:cNvSpPr txBox="1"/>
          <p:nvPr/>
        </p:nvSpPr>
        <p:spPr>
          <a:xfrm>
            <a:off x="3860800" y="2672635"/>
            <a:ext cx="1803400" cy="461665"/>
          </a:xfrm>
          <a:prstGeom prst="rect">
            <a:avLst/>
          </a:prstGeom>
          <a:noFill/>
          <a:ln w="28575">
            <a:solidFill>
              <a:srgbClr val="FF0000"/>
            </a:solidFill>
          </a:ln>
        </p:spPr>
        <p:txBody>
          <a:bodyPr wrap="square" rtlCol="0">
            <a:spAutoFit/>
          </a:bodyPr>
          <a:lstStyle/>
          <a:p>
            <a:pPr algn="ctr"/>
            <a:r>
              <a:rPr kumimoji="1" lang="ja-JP" altLang="en-US" sz="2400" dirty="0" smtClean="0"/>
              <a:t>疎外感</a:t>
            </a:r>
            <a:endParaRPr kumimoji="1" lang="ja-JP" altLang="en-US" sz="2400" dirty="0"/>
          </a:p>
        </p:txBody>
      </p:sp>
      <p:sp>
        <p:nvSpPr>
          <p:cNvPr id="26" name="下矢印 25"/>
          <p:cNvSpPr/>
          <p:nvPr/>
        </p:nvSpPr>
        <p:spPr>
          <a:xfrm>
            <a:off x="4267200" y="3284753"/>
            <a:ext cx="800100" cy="3982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848100" y="3818491"/>
            <a:ext cx="1803400" cy="461665"/>
          </a:xfrm>
          <a:prstGeom prst="rect">
            <a:avLst/>
          </a:prstGeom>
          <a:noFill/>
          <a:ln w="28575">
            <a:solidFill>
              <a:srgbClr val="FF0000"/>
            </a:solidFill>
          </a:ln>
        </p:spPr>
        <p:txBody>
          <a:bodyPr wrap="square" rtlCol="0">
            <a:spAutoFit/>
          </a:bodyPr>
          <a:lstStyle/>
          <a:p>
            <a:pPr algn="ctr"/>
            <a:r>
              <a:rPr kumimoji="1" lang="ja-JP" altLang="en-US" sz="2400" dirty="0" smtClean="0"/>
              <a:t>広がらない</a:t>
            </a:r>
            <a:endParaRPr kumimoji="1" lang="ja-JP" altLang="en-US" sz="2400" dirty="0"/>
          </a:p>
        </p:txBody>
      </p:sp>
      <p:sp>
        <p:nvSpPr>
          <p:cNvPr id="28" name="下矢印 27"/>
          <p:cNvSpPr/>
          <p:nvPr/>
        </p:nvSpPr>
        <p:spPr>
          <a:xfrm>
            <a:off x="4267200" y="4477544"/>
            <a:ext cx="800100" cy="45262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48100" y="5012291"/>
            <a:ext cx="1803400" cy="830997"/>
          </a:xfrm>
          <a:prstGeom prst="rect">
            <a:avLst/>
          </a:prstGeom>
          <a:noFill/>
          <a:ln w="28575">
            <a:solidFill>
              <a:srgbClr val="FF0000"/>
            </a:solidFill>
          </a:ln>
        </p:spPr>
        <p:txBody>
          <a:bodyPr wrap="square" rtlCol="0">
            <a:spAutoFit/>
          </a:bodyPr>
          <a:lstStyle/>
          <a:p>
            <a:pPr algn="ctr"/>
            <a:r>
              <a:rPr kumimoji="1" lang="ja-JP" altLang="en-US" sz="2400" dirty="0" smtClean="0"/>
              <a:t>時間と共に</a:t>
            </a:r>
            <a:endParaRPr kumimoji="1" lang="en-US" altLang="ja-JP" sz="2400" dirty="0" smtClean="0"/>
          </a:p>
          <a:p>
            <a:pPr algn="ctr"/>
            <a:r>
              <a:rPr kumimoji="1" lang="ja-JP" altLang="en-US" sz="2400" dirty="0" smtClean="0"/>
              <a:t>パワー滅</a:t>
            </a:r>
            <a:endParaRPr kumimoji="1" lang="ja-JP" altLang="en-US" sz="2400" dirty="0"/>
          </a:p>
        </p:txBody>
      </p:sp>
      <p:sp>
        <p:nvSpPr>
          <p:cNvPr id="30" name="円/楕円 29"/>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rot="20615735">
            <a:off x="451620" y="281809"/>
            <a:ext cx="1107996"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密度</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5" name="テキスト ボックス 4"/>
          <p:cNvSpPr txBox="1"/>
          <p:nvPr/>
        </p:nvSpPr>
        <p:spPr>
          <a:xfrm>
            <a:off x="1841499" y="1477949"/>
            <a:ext cx="711200" cy="646331"/>
          </a:xfrm>
          <a:prstGeom prst="rect">
            <a:avLst/>
          </a:prstGeom>
          <a:noFill/>
        </p:spPr>
        <p:txBody>
          <a:bodyPr wrap="square" rtlCol="0">
            <a:spAutoFit/>
          </a:bodyPr>
          <a:lstStyle/>
          <a:p>
            <a:r>
              <a:rPr kumimoji="1" lang="ja-JP" altLang="en-US" sz="3600" dirty="0" smtClean="0">
                <a:solidFill>
                  <a:schemeClr val="tx1">
                    <a:lumMod val="75000"/>
                    <a:lumOff val="25000"/>
                  </a:schemeClr>
                </a:solidFill>
              </a:rPr>
              <a:t>疎</a:t>
            </a:r>
            <a:endParaRPr kumimoji="1" lang="ja-JP" altLang="en-US" sz="3600" dirty="0">
              <a:solidFill>
                <a:schemeClr val="tx1">
                  <a:lumMod val="75000"/>
                  <a:lumOff val="25000"/>
                </a:schemeClr>
              </a:solidFill>
            </a:endParaRPr>
          </a:p>
        </p:txBody>
      </p:sp>
      <p:sp>
        <p:nvSpPr>
          <p:cNvPr id="6" name="テキスト ボックス 5"/>
          <p:cNvSpPr txBox="1"/>
          <p:nvPr/>
        </p:nvSpPr>
        <p:spPr>
          <a:xfrm>
            <a:off x="8267491" y="1452958"/>
            <a:ext cx="711200" cy="646331"/>
          </a:xfrm>
          <a:prstGeom prst="rect">
            <a:avLst/>
          </a:prstGeom>
          <a:noFill/>
        </p:spPr>
        <p:txBody>
          <a:bodyPr wrap="square" rtlCol="0">
            <a:spAutoFit/>
          </a:bodyPr>
          <a:lstStyle/>
          <a:p>
            <a:r>
              <a:rPr lang="ja-JP" altLang="en-US" sz="3600" b="1" dirty="0" smtClean="0">
                <a:solidFill>
                  <a:schemeClr val="tx1">
                    <a:lumMod val="65000"/>
                    <a:lumOff val="35000"/>
                  </a:schemeClr>
                </a:solidFill>
                <a:latin typeface="+mj-ea"/>
                <a:ea typeface="+mj-ea"/>
              </a:rPr>
              <a:t>密</a:t>
            </a:r>
            <a:endParaRPr kumimoji="1" lang="ja-JP" altLang="en-US" sz="3600" b="1" dirty="0">
              <a:solidFill>
                <a:schemeClr val="tx1">
                  <a:lumMod val="65000"/>
                  <a:lumOff val="35000"/>
                </a:schemeClr>
              </a:solidFill>
              <a:latin typeface="+mj-ea"/>
              <a:ea typeface="+mj-ea"/>
            </a:endParaRPr>
          </a:p>
        </p:txBody>
      </p:sp>
      <p:sp>
        <p:nvSpPr>
          <p:cNvPr id="2" name="テキスト ボックス 1"/>
          <p:cNvSpPr txBox="1"/>
          <p:nvPr/>
        </p:nvSpPr>
        <p:spPr>
          <a:xfrm>
            <a:off x="2250831" y="281354"/>
            <a:ext cx="4829907" cy="830997"/>
          </a:xfrm>
          <a:prstGeom prst="rect">
            <a:avLst/>
          </a:prstGeom>
          <a:noFill/>
        </p:spPr>
        <p:txBody>
          <a:bodyPr wrap="square" rtlCol="0">
            <a:spAutoFit/>
          </a:bodyPr>
          <a:lstStyle/>
          <a:p>
            <a:pPr algn="ctr"/>
            <a:r>
              <a:rPr kumimoji="1" lang="ja-JP" altLang="en-US" sz="2400" dirty="0" smtClean="0"/>
              <a:t>千葉では</a:t>
            </a:r>
            <a:r>
              <a:rPr kumimoji="1" lang="en-US" altLang="ja-JP" sz="2400" dirty="0" smtClean="0"/>
              <a:t>【</a:t>
            </a:r>
            <a:r>
              <a:rPr kumimoji="1" lang="ja-JP" altLang="en-US" sz="2400" dirty="0" smtClean="0"/>
              <a:t>エコ</a:t>
            </a:r>
            <a:r>
              <a:rPr kumimoji="1" lang="en-US" altLang="ja-JP" sz="2400" dirty="0" smtClean="0"/>
              <a:t>】【</a:t>
            </a:r>
            <a:r>
              <a:rPr kumimoji="1" lang="ja-JP" altLang="en-US" sz="2400" dirty="0" smtClean="0"/>
              <a:t>オーガニック</a:t>
            </a:r>
            <a:r>
              <a:rPr kumimoji="1" lang="en-US" altLang="ja-JP" sz="2400" dirty="0" smtClean="0"/>
              <a:t>】</a:t>
            </a:r>
            <a:r>
              <a:rPr kumimoji="1" lang="en-US" altLang="ja-JP" sz="2400" dirty="0" err="1" smtClean="0"/>
              <a:t>etc</a:t>
            </a:r>
            <a:r>
              <a:rPr kumimoji="1" lang="ja-JP" altLang="en-US" sz="2400" dirty="0" smtClean="0"/>
              <a:t>のフォロアーがまだまだ少なかった・・・。</a:t>
            </a:r>
            <a:endParaRPr kumimoji="1" lang="ja-JP" altLang="en-US" sz="2400" dirty="0"/>
          </a:p>
        </p:txBody>
      </p:sp>
    </p:spTree>
    <p:extLst>
      <p:ext uri="{BB962C8B-B14F-4D97-AF65-F5344CB8AC3E}">
        <p14:creationId xmlns:p14="http://schemas.microsoft.com/office/powerpoint/2010/main" val="7031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5" grpId="0" animBg="1"/>
      <p:bldP spid="16" grpId="0" animBg="1"/>
      <p:bldP spid="17" grpId="0" animBg="1"/>
      <p:bldP spid="18" grpId="0" animBg="1"/>
      <p:bldP spid="19" grpId="0" animBg="1"/>
      <p:bldP spid="25" grpId="0" animBg="1"/>
      <p:bldP spid="26" grpId="0" animBg="1"/>
      <p:bldP spid="27" grpId="0" animBg="1"/>
      <p:bldP spid="28" grpId="0" animBg="1"/>
      <p:bldP spid="29"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58964" y="282432"/>
            <a:ext cx="2890838" cy="646331"/>
          </a:xfrm>
          <a:prstGeom prst="rect">
            <a:avLst/>
          </a:prstGeom>
          <a:noFill/>
        </p:spPr>
        <p:txBody>
          <a:bodyPr wrap="square" rtlCol="0">
            <a:spAutoFit/>
          </a:bodyPr>
          <a:lstStyle/>
          <a:p>
            <a:r>
              <a:rPr kumimoji="1" lang="ja-JP" altLang="en-US" sz="3600" dirty="0" smtClean="0">
                <a:solidFill>
                  <a:schemeClr val="tx1">
                    <a:lumMod val="75000"/>
                    <a:lumOff val="25000"/>
                  </a:schemeClr>
                </a:solidFill>
              </a:rPr>
              <a:t>日常にチカラ</a:t>
            </a:r>
            <a:endParaRPr kumimoji="1" lang="ja-JP" altLang="en-US" sz="3600" dirty="0">
              <a:solidFill>
                <a:schemeClr val="tx1">
                  <a:lumMod val="75000"/>
                  <a:lumOff val="25000"/>
                </a:schemeClr>
              </a:solidFill>
            </a:endParaRPr>
          </a:p>
        </p:txBody>
      </p:sp>
      <p:sp>
        <p:nvSpPr>
          <p:cNvPr id="6" name="テキスト ボックス 5"/>
          <p:cNvSpPr txBox="1"/>
          <p:nvPr/>
        </p:nvSpPr>
        <p:spPr>
          <a:xfrm>
            <a:off x="7104061" y="281240"/>
            <a:ext cx="4127500" cy="646331"/>
          </a:xfrm>
          <a:prstGeom prst="rect">
            <a:avLst/>
          </a:prstGeom>
          <a:noFill/>
        </p:spPr>
        <p:txBody>
          <a:bodyPr wrap="square" rtlCol="0">
            <a:spAutoFit/>
          </a:bodyPr>
          <a:lstStyle/>
          <a:p>
            <a:r>
              <a:rPr lang="ja-JP" altLang="en-US" sz="3600" b="1" dirty="0" smtClean="0">
                <a:solidFill>
                  <a:schemeClr val="tx1">
                    <a:lumMod val="65000"/>
                    <a:lumOff val="35000"/>
                  </a:schemeClr>
                </a:solidFill>
                <a:latin typeface="+mj-ea"/>
                <a:ea typeface="+mj-ea"/>
              </a:rPr>
              <a:t>地域活動の活性化</a:t>
            </a:r>
            <a:endParaRPr kumimoji="1" lang="ja-JP" altLang="en-US" sz="3600" b="1" dirty="0">
              <a:solidFill>
                <a:schemeClr val="tx1">
                  <a:lumMod val="65000"/>
                  <a:lumOff val="35000"/>
                </a:schemeClr>
              </a:solidFill>
              <a:latin typeface="+mj-ea"/>
              <a:ea typeface="+mj-ea"/>
            </a:endParaRPr>
          </a:p>
        </p:txBody>
      </p:sp>
      <p:pic>
        <p:nvPicPr>
          <p:cNvPr id="7" name="図 6"/>
          <p:cNvPicPr>
            <a:picLocks noChangeAspect="1"/>
          </p:cNvPicPr>
          <p:nvPr/>
        </p:nvPicPr>
        <p:blipFill>
          <a:blip r:embed="rId2"/>
          <a:stretch>
            <a:fillRect/>
          </a:stretch>
        </p:blipFill>
        <p:spPr>
          <a:xfrm>
            <a:off x="1084262" y="1243231"/>
            <a:ext cx="3419475" cy="4667250"/>
          </a:xfrm>
          <a:prstGeom prst="rect">
            <a:avLst/>
          </a:prstGeom>
        </p:spPr>
      </p:pic>
      <p:sp>
        <p:nvSpPr>
          <p:cNvPr id="10" name="下矢印 9"/>
          <p:cNvSpPr/>
          <p:nvPr/>
        </p:nvSpPr>
        <p:spPr>
          <a:xfrm rot="2652228">
            <a:off x="8096249" y="2602131"/>
            <a:ext cx="317500" cy="2934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1593724">
            <a:off x="7489355" y="3717761"/>
            <a:ext cx="317500" cy="73281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9611520">
            <a:off x="7350048" y="2238622"/>
            <a:ext cx="317500" cy="4679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254499" y="1656637"/>
            <a:ext cx="1879599" cy="1200329"/>
          </a:xfrm>
          <a:prstGeom prst="rect">
            <a:avLst/>
          </a:prstGeom>
          <a:noFill/>
          <a:ln w="28575">
            <a:solidFill>
              <a:srgbClr val="FF0000"/>
            </a:solidFill>
          </a:ln>
        </p:spPr>
        <p:txBody>
          <a:bodyPr wrap="square" rtlCol="0">
            <a:spAutoFit/>
          </a:bodyPr>
          <a:lstStyle/>
          <a:p>
            <a:pPr algn="ctr"/>
            <a:r>
              <a:rPr kumimoji="1" lang="ja-JP" altLang="en-US" sz="2400" dirty="0" smtClean="0"/>
              <a:t>フュージョン</a:t>
            </a:r>
            <a:endParaRPr kumimoji="1" lang="en-US" altLang="ja-JP" sz="2400" dirty="0" smtClean="0"/>
          </a:p>
          <a:p>
            <a:pPr algn="ctr"/>
            <a:r>
              <a:rPr lang="ja-JP" altLang="en-US" sz="2400" dirty="0" smtClean="0"/>
              <a:t>により地域内密度アップ</a:t>
            </a:r>
            <a:endParaRPr kumimoji="1" lang="ja-JP" altLang="en-US" sz="2400" dirty="0"/>
          </a:p>
        </p:txBody>
      </p:sp>
      <p:sp>
        <p:nvSpPr>
          <p:cNvPr id="16" name="下矢印 15"/>
          <p:cNvSpPr/>
          <p:nvPr/>
        </p:nvSpPr>
        <p:spPr>
          <a:xfrm>
            <a:off x="4660900" y="2979955"/>
            <a:ext cx="800100" cy="3982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241800" y="3513693"/>
            <a:ext cx="1803400" cy="830997"/>
          </a:xfrm>
          <a:prstGeom prst="rect">
            <a:avLst/>
          </a:prstGeom>
          <a:noFill/>
          <a:ln w="28575">
            <a:solidFill>
              <a:srgbClr val="FF0000"/>
            </a:solidFill>
          </a:ln>
        </p:spPr>
        <p:txBody>
          <a:bodyPr wrap="square" rtlCol="0">
            <a:spAutoFit/>
          </a:bodyPr>
          <a:lstStyle/>
          <a:p>
            <a:pPr algn="ctr"/>
            <a:r>
              <a:rPr lang="ja-JP" altLang="en-US" sz="2400" dirty="0" smtClean="0"/>
              <a:t>ネットワーク</a:t>
            </a:r>
            <a:r>
              <a:rPr lang="ja-JP" altLang="en-US" sz="2400" dirty="0"/>
              <a:t>の発生</a:t>
            </a:r>
          </a:p>
        </p:txBody>
      </p:sp>
      <p:sp>
        <p:nvSpPr>
          <p:cNvPr id="18" name="下矢印 17"/>
          <p:cNvSpPr/>
          <p:nvPr/>
        </p:nvSpPr>
        <p:spPr>
          <a:xfrm>
            <a:off x="4660900" y="4477546"/>
            <a:ext cx="800100" cy="45262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241800" y="5012293"/>
            <a:ext cx="1803400" cy="830997"/>
          </a:xfrm>
          <a:prstGeom prst="rect">
            <a:avLst/>
          </a:prstGeom>
          <a:noFill/>
          <a:ln w="28575">
            <a:solidFill>
              <a:srgbClr val="FF0000"/>
            </a:solidFill>
          </a:ln>
        </p:spPr>
        <p:txBody>
          <a:bodyPr wrap="square" rtlCol="0">
            <a:spAutoFit/>
          </a:bodyPr>
          <a:lstStyle/>
          <a:p>
            <a:pPr algn="ctr"/>
            <a:r>
              <a:rPr lang="ja-JP" altLang="en-US" sz="2400" dirty="0" smtClean="0"/>
              <a:t>元気が出る</a:t>
            </a:r>
            <a:endParaRPr lang="en-US" altLang="ja-JP" sz="2400" dirty="0" smtClean="0"/>
          </a:p>
          <a:p>
            <a:pPr algn="ctr"/>
            <a:r>
              <a:rPr kumimoji="1" lang="ja-JP" altLang="en-US" sz="2400" dirty="0" smtClean="0"/>
              <a:t>可能性増大</a:t>
            </a:r>
            <a:endParaRPr kumimoji="1" lang="ja-JP" altLang="en-US" sz="2400" dirty="0"/>
          </a:p>
        </p:txBody>
      </p:sp>
      <p:sp>
        <p:nvSpPr>
          <p:cNvPr id="20" name="円/楕円 19"/>
          <p:cNvSpPr/>
          <p:nvPr/>
        </p:nvSpPr>
        <p:spPr>
          <a:xfrm>
            <a:off x="2768601" y="21771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282701" y="17707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676401" y="46409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790701" y="33328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044701" y="2755320"/>
            <a:ext cx="533400" cy="749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861188">
            <a:off x="1282701" y="2405796"/>
            <a:ext cx="8509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a:stCxn id="20" idx="4"/>
            <a:endCxn id="24" idx="7"/>
          </p:cNvCxnSpPr>
          <p:nvPr/>
        </p:nvCxnSpPr>
        <p:spPr>
          <a:xfrm flipH="1">
            <a:off x="2499986" y="2692400"/>
            <a:ext cx="535315" cy="172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0" idx="4"/>
            <a:endCxn id="22" idx="7"/>
          </p:cNvCxnSpPr>
          <p:nvPr/>
        </p:nvCxnSpPr>
        <p:spPr>
          <a:xfrm flipH="1">
            <a:off x="2131686" y="2692400"/>
            <a:ext cx="903615" cy="20240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0" idx="4"/>
          </p:cNvCxnSpPr>
          <p:nvPr/>
        </p:nvCxnSpPr>
        <p:spPr>
          <a:xfrm flipH="1">
            <a:off x="2273303" y="2692400"/>
            <a:ext cx="761998" cy="8534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flipV="1">
            <a:off x="1849276" y="2054184"/>
            <a:ext cx="891380" cy="2942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25" idx="0"/>
          </p:cNvCxnSpPr>
          <p:nvPr/>
        </p:nvCxnSpPr>
        <p:spPr>
          <a:xfrm flipH="1" flipV="1">
            <a:off x="1708372" y="2219571"/>
            <a:ext cx="63638" cy="194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22" idx="0"/>
          </p:cNvCxnSpPr>
          <p:nvPr/>
        </p:nvCxnSpPr>
        <p:spPr>
          <a:xfrm flipV="1">
            <a:off x="1943101" y="3839834"/>
            <a:ext cx="53417" cy="8011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2254349" y="3744388"/>
            <a:ext cx="563966" cy="880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2148079" y="4625370"/>
            <a:ext cx="619564" cy="741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2" name="図 51"/>
          <p:cNvPicPr>
            <a:picLocks noChangeAspect="1"/>
          </p:cNvPicPr>
          <p:nvPr/>
        </p:nvPicPr>
        <p:blipFill>
          <a:blip r:embed="rId2"/>
          <a:stretch>
            <a:fillRect/>
          </a:stretch>
        </p:blipFill>
        <p:spPr>
          <a:xfrm>
            <a:off x="7104061" y="1243231"/>
            <a:ext cx="3419475" cy="4667250"/>
          </a:xfrm>
          <a:prstGeom prst="rect">
            <a:avLst/>
          </a:prstGeom>
        </p:spPr>
      </p:pic>
      <p:sp>
        <p:nvSpPr>
          <p:cNvPr id="53" name="円/楕円 52"/>
          <p:cNvSpPr/>
          <p:nvPr/>
        </p:nvSpPr>
        <p:spPr>
          <a:xfrm>
            <a:off x="8788400" y="21771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7302500" y="17707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7696200" y="46409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7810500" y="3332896"/>
            <a:ext cx="5334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8064500" y="2755320"/>
            <a:ext cx="533400" cy="749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rot="861188">
            <a:off x="7302500" y="2405796"/>
            <a:ext cx="850900" cy="515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a:stCxn id="53" idx="4"/>
            <a:endCxn id="57" idx="7"/>
          </p:cNvCxnSpPr>
          <p:nvPr/>
        </p:nvCxnSpPr>
        <p:spPr>
          <a:xfrm flipH="1">
            <a:off x="8519785" y="2692400"/>
            <a:ext cx="535315" cy="172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3" idx="4"/>
            <a:endCxn id="55" idx="7"/>
          </p:cNvCxnSpPr>
          <p:nvPr/>
        </p:nvCxnSpPr>
        <p:spPr>
          <a:xfrm flipH="1">
            <a:off x="8151485" y="2692400"/>
            <a:ext cx="903615" cy="20240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3" idx="4"/>
          </p:cNvCxnSpPr>
          <p:nvPr/>
        </p:nvCxnSpPr>
        <p:spPr>
          <a:xfrm flipH="1">
            <a:off x="8293102" y="2692400"/>
            <a:ext cx="761998" cy="8534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flipV="1">
            <a:off x="7869075" y="2054184"/>
            <a:ext cx="891380" cy="2942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8" idx="0"/>
          </p:cNvCxnSpPr>
          <p:nvPr/>
        </p:nvCxnSpPr>
        <p:spPr>
          <a:xfrm flipH="1" flipV="1">
            <a:off x="7728171" y="2219571"/>
            <a:ext cx="63638" cy="1942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55" idx="0"/>
          </p:cNvCxnSpPr>
          <p:nvPr/>
        </p:nvCxnSpPr>
        <p:spPr>
          <a:xfrm flipV="1">
            <a:off x="7962900" y="3839834"/>
            <a:ext cx="53417" cy="8011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flipV="1">
            <a:off x="8274148" y="3744388"/>
            <a:ext cx="563966" cy="880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8167878" y="4625370"/>
            <a:ext cx="619564" cy="741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8684200" y="2050766"/>
            <a:ext cx="747346" cy="7045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7195527" y="1608315"/>
            <a:ext cx="747346" cy="7045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7577219" y="4550726"/>
            <a:ext cx="747346" cy="7045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7718708" y="3220375"/>
            <a:ext cx="747346" cy="7045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7962900" y="2709997"/>
            <a:ext cx="747346" cy="77678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7197904" y="2291979"/>
            <a:ext cx="1141442" cy="70455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9931399" y="1288337"/>
            <a:ext cx="1879599" cy="830997"/>
          </a:xfrm>
          <a:prstGeom prst="rect">
            <a:avLst/>
          </a:prstGeom>
          <a:noFill/>
          <a:ln w="28575">
            <a:solidFill>
              <a:srgbClr val="FF0000"/>
            </a:solidFill>
          </a:ln>
        </p:spPr>
        <p:txBody>
          <a:bodyPr wrap="square" rtlCol="0">
            <a:spAutoFit/>
          </a:bodyPr>
          <a:lstStyle/>
          <a:p>
            <a:pPr algn="ctr"/>
            <a:r>
              <a:rPr kumimoji="1" lang="ja-JP" altLang="en-US" sz="2400" dirty="0" smtClean="0"/>
              <a:t>地域ごとの磁力アップ</a:t>
            </a:r>
            <a:endParaRPr kumimoji="1" lang="ja-JP" altLang="en-US" sz="2400" dirty="0"/>
          </a:p>
        </p:txBody>
      </p:sp>
      <p:sp>
        <p:nvSpPr>
          <p:cNvPr id="74" name="下矢印 73"/>
          <p:cNvSpPr/>
          <p:nvPr/>
        </p:nvSpPr>
        <p:spPr>
          <a:xfrm>
            <a:off x="10337800" y="2256055"/>
            <a:ext cx="800100" cy="3982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9918700" y="2751693"/>
            <a:ext cx="1803400" cy="830997"/>
          </a:xfrm>
          <a:prstGeom prst="rect">
            <a:avLst/>
          </a:prstGeom>
          <a:noFill/>
          <a:ln w="28575">
            <a:solidFill>
              <a:srgbClr val="FF0000"/>
            </a:solidFill>
          </a:ln>
        </p:spPr>
        <p:txBody>
          <a:bodyPr wrap="square" rtlCol="0">
            <a:spAutoFit/>
          </a:bodyPr>
          <a:lstStyle/>
          <a:p>
            <a:pPr algn="ctr"/>
            <a:r>
              <a:rPr lang="ja-JP" altLang="en-US" sz="2400" dirty="0"/>
              <a:t>地域ごとの</a:t>
            </a:r>
            <a:endParaRPr lang="en-US" altLang="ja-JP" sz="2400" dirty="0"/>
          </a:p>
          <a:p>
            <a:pPr algn="ctr"/>
            <a:r>
              <a:rPr lang="ja-JP" altLang="en-US" sz="2400" dirty="0"/>
              <a:t>輪の広がり</a:t>
            </a:r>
          </a:p>
        </p:txBody>
      </p:sp>
      <p:sp>
        <p:nvSpPr>
          <p:cNvPr id="76" name="下矢印 75"/>
          <p:cNvSpPr/>
          <p:nvPr/>
        </p:nvSpPr>
        <p:spPr>
          <a:xfrm>
            <a:off x="10337800" y="3753646"/>
            <a:ext cx="800100" cy="45262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9916628" y="4381164"/>
            <a:ext cx="1803400" cy="461665"/>
          </a:xfrm>
          <a:prstGeom prst="rect">
            <a:avLst/>
          </a:prstGeom>
          <a:noFill/>
          <a:ln w="28575">
            <a:solidFill>
              <a:srgbClr val="FF0000"/>
            </a:solidFill>
          </a:ln>
        </p:spPr>
        <p:txBody>
          <a:bodyPr wrap="square" rtlCol="0">
            <a:spAutoFit/>
          </a:bodyPr>
          <a:lstStyle/>
          <a:p>
            <a:pPr algn="ctr"/>
            <a:r>
              <a:rPr lang="ja-JP" altLang="en-US" sz="2400" dirty="0" smtClean="0"/>
              <a:t>再び集結</a:t>
            </a:r>
            <a:endParaRPr kumimoji="1" lang="ja-JP" altLang="en-US" sz="2400" dirty="0"/>
          </a:p>
        </p:txBody>
      </p:sp>
      <p:sp>
        <p:nvSpPr>
          <p:cNvPr id="78" name="下矢印 77"/>
          <p:cNvSpPr/>
          <p:nvPr/>
        </p:nvSpPr>
        <p:spPr>
          <a:xfrm>
            <a:off x="10325100" y="4960146"/>
            <a:ext cx="800100" cy="45262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9916628" y="5600364"/>
            <a:ext cx="1803400" cy="461665"/>
          </a:xfrm>
          <a:prstGeom prst="rect">
            <a:avLst/>
          </a:prstGeom>
          <a:noFill/>
          <a:ln w="28575">
            <a:solidFill>
              <a:srgbClr val="FF0000"/>
            </a:solidFill>
          </a:ln>
        </p:spPr>
        <p:txBody>
          <a:bodyPr wrap="square" rtlCol="0">
            <a:spAutoFit/>
          </a:bodyPr>
          <a:lstStyle/>
          <a:p>
            <a:pPr algn="ctr"/>
            <a:r>
              <a:rPr lang="ja-JP" altLang="en-US" sz="2400" dirty="0" smtClean="0"/>
              <a:t>魅力アップ</a:t>
            </a:r>
            <a:endParaRPr kumimoji="1" lang="ja-JP" altLang="en-US" sz="2400" dirty="0"/>
          </a:p>
        </p:txBody>
      </p:sp>
      <p:sp>
        <p:nvSpPr>
          <p:cNvPr id="81" name="円/楕円 80"/>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rot="20615735">
            <a:off x="220788" y="281809"/>
            <a:ext cx="1569660"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繋がり</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79" name="テキスト ボックス 78"/>
          <p:cNvSpPr txBox="1"/>
          <p:nvPr/>
        </p:nvSpPr>
        <p:spPr>
          <a:xfrm>
            <a:off x="1702932" y="860008"/>
            <a:ext cx="2890838" cy="461665"/>
          </a:xfrm>
          <a:prstGeom prst="rect">
            <a:avLst/>
          </a:prstGeom>
          <a:noFill/>
        </p:spPr>
        <p:txBody>
          <a:bodyPr wrap="square" rtlCol="0">
            <a:spAutoFit/>
          </a:bodyPr>
          <a:lstStyle/>
          <a:p>
            <a:pPr algn="ctr"/>
            <a:r>
              <a:rPr kumimoji="1" lang="ja-JP" altLang="en-US" sz="2400" dirty="0" smtClean="0">
                <a:solidFill>
                  <a:schemeClr val="tx1">
                    <a:lumMod val="75000"/>
                    <a:lumOff val="25000"/>
                  </a:schemeClr>
                </a:solidFill>
              </a:rPr>
              <a:t>（イベント終了後）</a:t>
            </a:r>
            <a:endParaRPr kumimoji="1" lang="ja-JP" altLang="en-US" sz="2400" dirty="0">
              <a:solidFill>
                <a:schemeClr val="tx1">
                  <a:lumMod val="75000"/>
                  <a:lumOff val="25000"/>
                </a:schemeClr>
              </a:solidFill>
            </a:endParaRPr>
          </a:p>
        </p:txBody>
      </p:sp>
      <p:sp>
        <p:nvSpPr>
          <p:cNvPr id="83" name="テキスト ボックス 82"/>
          <p:cNvSpPr txBox="1"/>
          <p:nvPr/>
        </p:nvSpPr>
        <p:spPr>
          <a:xfrm>
            <a:off x="1120882" y="6080373"/>
            <a:ext cx="10550012" cy="646331"/>
          </a:xfrm>
          <a:prstGeom prst="rect">
            <a:avLst/>
          </a:prstGeom>
          <a:noFill/>
        </p:spPr>
        <p:txBody>
          <a:bodyPr wrap="square" rtlCol="0">
            <a:spAutoFit/>
          </a:bodyPr>
          <a:lstStyle/>
          <a:p>
            <a:r>
              <a:rPr kumimoji="1" lang="ja-JP" altLang="en-US" sz="3600" dirty="0" smtClean="0">
                <a:solidFill>
                  <a:schemeClr val="tx1">
                    <a:lumMod val="75000"/>
                    <a:lumOff val="25000"/>
                  </a:schemeClr>
                </a:solidFill>
              </a:rPr>
              <a:t>密度が高まっていくなで</a:t>
            </a:r>
            <a:r>
              <a:rPr kumimoji="1" lang="en-US" altLang="ja-JP" sz="3600" dirty="0" smtClean="0">
                <a:solidFill>
                  <a:schemeClr val="tx1">
                    <a:lumMod val="75000"/>
                    <a:lumOff val="25000"/>
                  </a:schemeClr>
                </a:solidFill>
              </a:rPr>
              <a:t>【</a:t>
            </a:r>
            <a:r>
              <a:rPr kumimoji="1" lang="ja-JP" altLang="en-US" sz="3600" dirty="0" smtClean="0">
                <a:solidFill>
                  <a:srgbClr val="FF0000"/>
                </a:solidFill>
              </a:rPr>
              <a:t>場</a:t>
            </a:r>
            <a:r>
              <a:rPr kumimoji="1" lang="en-US" altLang="ja-JP" sz="3600" dirty="0" smtClean="0">
                <a:solidFill>
                  <a:schemeClr val="tx1">
                    <a:lumMod val="75000"/>
                    <a:lumOff val="25000"/>
                  </a:schemeClr>
                </a:solidFill>
              </a:rPr>
              <a:t>】</a:t>
            </a:r>
            <a:r>
              <a:rPr kumimoji="1" lang="ja-JP" altLang="en-US" sz="3600" dirty="0" smtClean="0">
                <a:solidFill>
                  <a:schemeClr val="tx1">
                    <a:lumMod val="75000"/>
                    <a:lumOff val="25000"/>
                  </a:schemeClr>
                </a:solidFill>
              </a:rPr>
              <a:t>の性質が変容していく</a:t>
            </a:r>
            <a:endParaRPr kumimoji="1" lang="ja-JP" altLang="en-US" sz="3600" dirty="0">
              <a:solidFill>
                <a:schemeClr val="tx1">
                  <a:lumMod val="75000"/>
                  <a:lumOff val="25000"/>
                </a:schemeClr>
              </a:solidFill>
            </a:endParaRPr>
          </a:p>
        </p:txBody>
      </p:sp>
    </p:spTree>
    <p:extLst>
      <p:ext uri="{BB962C8B-B14F-4D97-AF65-F5344CB8AC3E}">
        <p14:creationId xmlns:p14="http://schemas.microsoft.com/office/powerpoint/2010/main" val="26278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10" presetClass="entr" presetSubtype="0"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500"/>
                                        <p:tgtEl>
                                          <p:spTgt spid="5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fade">
                                      <p:cBhvr>
                                        <p:cTn id="117" dur="500"/>
                                        <p:tgtEl>
                                          <p:spTgt spid="7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fade">
                                      <p:cBhvr>
                                        <p:cTn id="122" dur="500"/>
                                        <p:tgtEl>
                                          <p:spTgt spid="7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fade">
                                      <p:cBhvr>
                                        <p:cTn id="125" dur="500"/>
                                        <p:tgtEl>
                                          <p:spTgt spid="7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500"/>
                                        <p:tgtEl>
                                          <p:spTgt spid="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500"/>
                                        <p:tgtEl>
                                          <p:spTgt spid="7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500"/>
                                        <p:tgtEl>
                                          <p:spTgt spid="7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fade">
                                      <p:cBhvr>
                                        <p:cTn id="139" dur="5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500"/>
                                        <p:tgtEl>
                                          <p:spTgt spid="7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fade">
                                      <p:cBhvr>
                                        <p:cTn id="145" dur="500"/>
                                        <p:tgtEl>
                                          <p:spTgt spid="6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fade">
                                      <p:cBhvr>
                                        <p:cTn id="150" dur="500"/>
                                        <p:tgtEl>
                                          <p:spTgt spid="7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500"/>
                                        <p:tgtEl>
                                          <p:spTgt spid="7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78"/>
                                        </p:tgtEl>
                                        <p:attrNameLst>
                                          <p:attrName>style.visibility</p:attrName>
                                        </p:attrNameLst>
                                      </p:cBhvr>
                                      <p:to>
                                        <p:strVal val="visible"/>
                                      </p:to>
                                    </p:set>
                                    <p:animEffect transition="in" filter="fade">
                                      <p:cBhvr>
                                        <p:cTn id="158" dur="500"/>
                                        <p:tgtEl>
                                          <p:spTgt spid="7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80"/>
                                        </p:tgtEl>
                                        <p:attrNameLst>
                                          <p:attrName>style.visibility</p:attrName>
                                        </p:attrNameLst>
                                      </p:cBhvr>
                                      <p:to>
                                        <p:strVal val="visible"/>
                                      </p:to>
                                    </p:set>
                                    <p:animEffect transition="in" filter="fade">
                                      <p:cBhvr>
                                        <p:cTn id="161" dur="500"/>
                                        <p:tgtEl>
                                          <p:spTgt spid="80"/>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fade">
                                      <p:cBhvr>
                                        <p:cTn id="1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53" grpId="0" animBg="1"/>
      <p:bldP spid="54" grpId="0" animBg="1"/>
      <p:bldP spid="55" grpId="0" animBg="1"/>
      <p:bldP spid="56" grpId="0" animBg="1"/>
      <p:bldP spid="57" grpId="0" animBg="1"/>
      <p:bldP spid="58"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65" y="1167387"/>
            <a:ext cx="2250515" cy="308065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821" y="1167387"/>
            <a:ext cx="2250515" cy="308065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382" y="1167386"/>
            <a:ext cx="2250516" cy="3080655"/>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913" y="1167385"/>
            <a:ext cx="2250517" cy="3080656"/>
          </a:xfrm>
          <a:prstGeom prst="rect">
            <a:avLst/>
          </a:prstGeom>
        </p:spPr>
      </p:pic>
      <p:sp>
        <p:nvSpPr>
          <p:cNvPr id="8" name="テキスト ボックス 7"/>
          <p:cNvSpPr txBox="1"/>
          <p:nvPr/>
        </p:nvSpPr>
        <p:spPr>
          <a:xfrm>
            <a:off x="2006896" y="359229"/>
            <a:ext cx="4570886" cy="461665"/>
          </a:xfrm>
          <a:prstGeom prst="rect">
            <a:avLst/>
          </a:prstGeom>
          <a:noFill/>
        </p:spPr>
        <p:txBody>
          <a:bodyPr wrap="square" rtlCol="0">
            <a:spAutoFit/>
          </a:bodyPr>
          <a:lstStyle/>
          <a:p>
            <a:r>
              <a:rPr kumimoji="1" lang="ja-JP" altLang="en-US" sz="2400" dirty="0" smtClean="0">
                <a:latin typeface="じゆうちょうフォント" panose="02000600000000000000" pitchFamily="2" charset="-128"/>
                <a:ea typeface="じゆうちょうフォント" panose="02000600000000000000" pitchFamily="2" charset="-128"/>
              </a:rPr>
              <a:t>人々</a:t>
            </a:r>
            <a:r>
              <a:rPr kumimoji="1" lang="ja-JP" altLang="en-US" sz="2400" dirty="0" smtClean="0">
                <a:latin typeface="じゆうちょうフォント" panose="02000600000000000000" pitchFamily="2" charset="-128"/>
                <a:ea typeface="じゆうちょうフォント" panose="02000600000000000000" pitchFamily="2" charset="-128"/>
              </a:rPr>
              <a:t>の感情や優先</a:t>
            </a:r>
            <a:r>
              <a:rPr kumimoji="1" lang="ja-JP" altLang="en-US" sz="2400" dirty="0" smtClean="0">
                <a:latin typeface="じゆうちょうフォント" panose="02000600000000000000" pitchFamily="2" charset="-128"/>
                <a:ea typeface="じゆうちょうフォント" panose="02000600000000000000" pitchFamily="2" charset="-128"/>
              </a:rPr>
              <a:t>順位イメージ</a:t>
            </a:r>
            <a:endParaRPr kumimoji="1" lang="ja-JP" altLang="en-US" sz="2400" dirty="0">
              <a:latin typeface="じゆうちょうフォント" panose="02000600000000000000" pitchFamily="2" charset="-128"/>
              <a:ea typeface="じゆうちょうフォント" panose="02000600000000000000" pitchFamily="2" charset="-128"/>
            </a:endParaRPr>
          </a:p>
        </p:txBody>
      </p:sp>
      <p:sp>
        <p:nvSpPr>
          <p:cNvPr id="9" name="テキスト ボックス 8"/>
          <p:cNvSpPr txBox="1"/>
          <p:nvPr/>
        </p:nvSpPr>
        <p:spPr>
          <a:xfrm>
            <a:off x="541665" y="4431242"/>
            <a:ext cx="11476165" cy="1200329"/>
          </a:xfrm>
          <a:prstGeom prst="rect">
            <a:avLst/>
          </a:prstGeom>
          <a:noFill/>
        </p:spPr>
        <p:txBody>
          <a:bodyPr wrap="square" rtlCol="0">
            <a:spAutoFit/>
          </a:bodyPr>
          <a:lstStyle/>
          <a:p>
            <a:r>
              <a:rPr kumimoji="1" lang="en-US" altLang="ja-JP" sz="2400" dirty="0" smtClean="0">
                <a:latin typeface="Berlin Sans FB Demi" panose="020E0802020502020306" pitchFamily="34" charset="0"/>
                <a:ea typeface="HG丸ｺﾞｼｯｸM-PRO" panose="020F0600000000000000" pitchFamily="50" charset="-128"/>
              </a:rPr>
              <a:t>A</a:t>
            </a:r>
            <a:r>
              <a:rPr kumimoji="1" lang="ja-JP" altLang="en-US" sz="2400" dirty="0" smtClean="0">
                <a:latin typeface="Berlin Sans FB Demi" panose="020E0802020502020306" pitchFamily="34" charset="0"/>
                <a:ea typeface="HG丸ｺﾞｼｯｸM-PRO" panose="020F0600000000000000" pitchFamily="50" charset="-128"/>
              </a:rPr>
              <a:t>～</a:t>
            </a:r>
            <a:r>
              <a:rPr kumimoji="1" lang="en-US" altLang="ja-JP" sz="2400" dirty="0" smtClean="0">
                <a:latin typeface="Berlin Sans FB Demi" panose="020E0802020502020306" pitchFamily="34" charset="0"/>
                <a:ea typeface="HG丸ｺﾞｼｯｸM-PRO" panose="020F0600000000000000" pitchFamily="50" charset="-128"/>
              </a:rPr>
              <a:t>E </a:t>
            </a:r>
            <a:r>
              <a:rPr lang="ja-JP" altLang="en-US" sz="2000" dirty="0" err="1" smtClean="0">
                <a:latin typeface="HG丸ｺﾞｼｯｸM-PRO" panose="020F0600000000000000" pitchFamily="50" charset="-128"/>
                <a:ea typeface="HG丸ｺﾞｼｯｸM-PRO" panose="020F0600000000000000" pitchFamily="50" charset="-128"/>
              </a:rPr>
              <a:t>には</a:t>
            </a:r>
            <a:r>
              <a:rPr lang="ja-JP" altLang="en-US" sz="2000" dirty="0" smtClean="0">
                <a:latin typeface="HG丸ｺﾞｼｯｸM-PRO" panose="020F0600000000000000" pitchFamily="50" charset="-128"/>
                <a:ea typeface="HG丸ｺﾞｼｯｸM-PRO" panose="020F0600000000000000" pitchFamily="50" charset="-128"/>
              </a:rPr>
              <a:t>それぞれ</a:t>
            </a:r>
            <a:endParaRPr lang="en-US" altLang="ja-JP" sz="2000" dirty="0" smtClean="0">
              <a:latin typeface="HG丸ｺﾞｼｯｸM-PRO" panose="020F0600000000000000" pitchFamily="50" charset="-128"/>
              <a:ea typeface="HG丸ｺﾞｼｯｸM-PRO" panose="020F0600000000000000" pitchFamily="50" charset="-128"/>
            </a:endParaRPr>
          </a:p>
          <a:p>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環境</a:t>
            </a:r>
            <a:r>
              <a:rPr lang="ja-JP" altLang="en-US" sz="2400" dirty="0" smtClean="0">
                <a:latin typeface="HG丸ｺﾞｼｯｸM-PRO" panose="020F0600000000000000" pitchFamily="50" charset="-128"/>
                <a:ea typeface="HG丸ｺﾞｼｯｸM-PRO" panose="020F0600000000000000" pitchFamily="50" charset="-128"/>
              </a:rPr>
              <a:t>は大切だ</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お金</a:t>
            </a:r>
            <a:r>
              <a:rPr lang="ja-JP" altLang="en-US" sz="2400" dirty="0" smtClean="0">
                <a:latin typeface="HG丸ｺﾞｼｯｸM-PRO" panose="020F0600000000000000" pitchFamily="50" charset="-128"/>
                <a:ea typeface="HG丸ｺﾞｼｯｸM-PRO" panose="020F0600000000000000" pitchFamily="50" charset="-128"/>
              </a:rPr>
              <a:t>が必要だ</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健康</a:t>
            </a:r>
            <a:r>
              <a:rPr lang="ja-JP" altLang="en-US" sz="2400" dirty="0" smtClean="0">
                <a:latin typeface="HG丸ｺﾞｼｯｸM-PRO" panose="020F0600000000000000" pitchFamily="50" charset="-128"/>
                <a:ea typeface="HG丸ｺﾞｼｯｸM-PRO" panose="020F0600000000000000" pitchFamily="50" charset="-128"/>
              </a:rPr>
              <a:t>は大切だ</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モノ</a:t>
            </a:r>
            <a:r>
              <a:rPr lang="ja-JP" altLang="en-US" sz="2400" dirty="0" smtClean="0">
                <a:latin typeface="HG丸ｺﾞｼｯｸM-PRO" panose="020F0600000000000000" pitchFamily="50" charset="-128"/>
                <a:ea typeface="HG丸ｺﾞｼｯｸM-PRO" panose="020F0600000000000000" pitchFamily="50" charset="-128"/>
              </a:rPr>
              <a:t>が欲しい</a:t>
            </a:r>
            <a:r>
              <a:rPr lang="en-US" altLang="ja-JP" sz="2400" dirty="0" smtClean="0">
                <a:latin typeface="HG丸ｺﾞｼｯｸM-PRO" panose="020F0600000000000000" pitchFamily="50" charset="-128"/>
                <a:ea typeface="HG丸ｺﾞｼｯｸM-PRO" panose="020F0600000000000000" pitchFamily="50" charset="-128"/>
              </a:rPr>
              <a:t>】</a:t>
            </a:r>
          </a:p>
          <a:p>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名声</a:t>
            </a:r>
            <a:r>
              <a:rPr kumimoji="1" lang="ja-JP" altLang="en-US" sz="2400" dirty="0" smtClean="0">
                <a:latin typeface="HG丸ｺﾞｼｯｸM-PRO" panose="020F0600000000000000" pitchFamily="50" charset="-128"/>
                <a:ea typeface="HG丸ｺﾞｼｯｸM-PRO" panose="020F0600000000000000" pitchFamily="50" charset="-128"/>
              </a:rPr>
              <a:t>が欲しい</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平和</a:t>
            </a:r>
            <a:r>
              <a:rPr kumimoji="1" lang="ja-JP" altLang="en-US" sz="2400" dirty="0" smtClean="0">
                <a:latin typeface="HG丸ｺﾞｼｯｸM-PRO" panose="020F0600000000000000" pitchFamily="50" charset="-128"/>
                <a:ea typeface="HG丸ｺﾞｼｯｸM-PRO" panose="020F0600000000000000" pitchFamily="50" charset="-128"/>
              </a:rPr>
              <a:t>は大切だ</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家族</a:t>
            </a:r>
            <a:r>
              <a:rPr kumimoji="1" lang="ja-JP" altLang="en-US" sz="2400" dirty="0" smtClean="0">
                <a:latin typeface="HG丸ｺﾞｼｯｸM-PRO" panose="020F0600000000000000" pitchFamily="50" charset="-128"/>
                <a:ea typeface="HG丸ｺﾞｼｯｸM-PRO" panose="020F0600000000000000" pitchFamily="50" charset="-128"/>
              </a:rPr>
              <a:t>が大切だ</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err="1" smtClean="0">
                <a:latin typeface="HG丸ｺﾞｼｯｸM-PRO" panose="020F0600000000000000" pitchFamily="50" charset="-128"/>
                <a:ea typeface="HG丸ｺﾞｼｯｸM-PRO" panose="020F0600000000000000" pitchFamily="50" charset="-128"/>
              </a:rPr>
              <a:t>めんど</a:t>
            </a:r>
            <a:r>
              <a:rPr kumimoji="1" lang="ja-JP" altLang="en-US" sz="2400" dirty="0" smtClean="0">
                <a:latin typeface="HG丸ｺﾞｼｯｸM-PRO" panose="020F0600000000000000" pitchFamily="50" charset="-128"/>
                <a:ea typeface="HG丸ｺﾞｼｯｸM-PRO" panose="020F0600000000000000" pitchFamily="50" charset="-128"/>
              </a:rPr>
              <a:t>くさい</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en-US" altLang="ja-JP" sz="2400" dirty="0" err="1" smtClean="0">
                <a:latin typeface="HG丸ｺﾞｼｯｸM-PRO" panose="020F0600000000000000" pitchFamily="50" charset="-128"/>
                <a:ea typeface="HG丸ｺﾞｼｯｸM-PRO" panose="020F0600000000000000" pitchFamily="50" charset="-128"/>
              </a:rPr>
              <a:t>etc</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734786" y="5798443"/>
            <a:ext cx="10722644" cy="830997"/>
          </a:xfrm>
          <a:prstGeom prst="rect">
            <a:avLst/>
          </a:prstGeom>
          <a:noFill/>
        </p:spPr>
        <p:txBody>
          <a:bodyPr wrap="square" rtlCol="0">
            <a:spAutoFit/>
          </a:bodyPr>
          <a:lstStyle/>
          <a:p>
            <a:r>
              <a:rPr kumimoji="1" lang="ja-JP" altLang="en-US" sz="2400" dirty="0" smtClean="0">
                <a:latin typeface="じゆうちょうフォント" panose="02000600000000000000" pitchFamily="2" charset="-128"/>
                <a:ea typeface="じゆうちょうフォント" panose="02000600000000000000" pitchFamily="2" charset="-128"/>
              </a:rPr>
              <a:t>要素の</a:t>
            </a:r>
            <a:r>
              <a:rPr lang="en-US" altLang="ja-JP" sz="2400" dirty="0">
                <a:solidFill>
                  <a:schemeClr val="accent5"/>
                </a:solidFill>
                <a:latin typeface="じゆうちょうフォント" panose="02000600000000000000" pitchFamily="2" charset="-128"/>
                <a:ea typeface="じゆうちょうフォント" panose="02000600000000000000" pitchFamily="2" charset="-128"/>
              </a:rPr>
              <a:t>【</a:t>
            </a:r>
            <a:r>
              <a:rPr kumimoji="1" lang="ja-JP" altLang="en-US" sz="2400" dirty="0" smtClean="0">
                <a:solidFill>
                  <a:schemeClr val="accent5"/>
                </a:solidFill>
                <a:latin typeface="じゆうちょうフォント" panose="02000600000000000000" pitchFamily="2" charset="-128"/>
                <a:ea typeface="じゆうちょうフォント" panose="02000600000000000000" pitchFamily="2" charset="-128"/>
              </a:rPr>
              <a:t>ウェイト</a:t>
            </a:r>
            <a:r>
              <a:rPr lang="en-US" altLang="ja-JP" sz="2400" dirty="0">
                <a:solidFill>
                  <a:schemeClr val="accent5"/>
                </a:solidFill>
                <a:latin typeface="じゆうちょうフォント" panose="02000600000000000000" pitchFamily="2" charset="-128"/>
                <a:ea typeface="じゆうちょうフォント" panose="02000600000000000000" pitchFamily="2" charset="-128"/>
              </a:rPr>
              <a:t>】</a:t>
            </a:r>
            <a:r>
              <a:rPr kumimoji="1" lang="ja-JP" altLang="en-US" sz="2400" dirty="0" smtClean="0">
                <a:latin typeface="じゆうちょうフォント" panose="02000600000000000000" pitchFamily="2" charset="-128"/>
                <a:ea typeface="じゆうちょうフォント" panose="02000600000000000000" pitchFamily="2" charset="-128"/>
              </a:rPr>
              <a:t>や</a:t>
            </a:r>
            <a:r>
              <a:rPr lang="en-US" altLang="ja-JP" sz="2400" dirty="0">
                <a:solidFill>
                  <a:schemeClr val="accent5"/>
                </a:solidFill>
                <a:latin typeface="じゆうちょうフォント" panose="02000600000000000000" pitchFamily="2" charset="-128"/>
                <a:ea typeface="じゆうちょうフォント" panose="02000600000000000000" pitchFamily="2" charset="-128"/>
              </a:rPr>
              <a:t>【</a:t>
            </a:r>
            <a:r>
              <a:rPr kumimoji="1" lang="ja-JP" altLang="en-US" sz="2400" dirty="0" smtClean="0">
                <a:solidFill>
                  <a:schemeClr val="accent5"/>
                </a:solidFill>
                <a:latin typeface="じゆうちょうフォント" panose="02000600000000000000" pitchFamily="2" charset="-128"/>
                <a:ea typeface="じゆうちょうフォント" panose="02000600000000000000" pitchFamily="2" charset="-128"/>
              </a:rPr>
              <a:t>有線順位</a:t>
            </a:r>
            <a:r>
              <a:rPr lang="en-US" altLang="ja-JP" sz="2400" dirty="0">
                <a:solidFill>
                  <a:schemeClr val="accent5"/>
                </a:solidFill>
                <a:latin typeface="じゆうちょうフォント" panose="02000600000000000000" pitchFamily="2" charset="-128"/>
                <a:ea typeface="じゆうちょうフォント" panose="02000600000000000000" pitchFamily="2" charset="-128"/>
              </a:rPr>
              <a:t>】</a:t>
            </a:r>
            <a:r>
              <a:rPr kumimoji="1" lang="ja-JP" altLang="en-US" sz="2400" dirty="0" smtClean="0">
                <a:latin typeface="じゆうちょうフォント" panose="02000600000000000000" pitchFamily="2" charset="-128"/>
                <a:ea typeface="じゆうちょうフォント" panose="02000600000000000000" pitchFamily="2" charset="-128"/>
              </a:rPr>
              <a:t>は違っても、要素の種類・内容は共通点が多いのではない</a:t>
            </a:r>
            <a:r>
              <a:rPr kumimoji="1" lang="ja-JP" altLang="en-US" sz="2400" dirty="0" smtClean="0">
                <a:latin typeface="じゆうちょうフォント" panose="02000600000000000000" pitchFamily="2" charset="-128"/>
                <a:ea typeface="じゆうちょうフォント" panose="02000600000000000000" pitchFamily="2" charset="-128"/>
              </a:rPr>
              <a:t>か</a:t>
            </a:r>
            <a:r>
              <a:rPr kumimoji="1" lang="en-US" altLang="ja-JP" sz="2400" dirty="0" smtClean="0">
                <a:latin typeface="じゆうちょうフォント" panose="02000600000000000000" pitchFamily="2" charset="-128"/>
                <a:ea typeface="じゆうちょうフォント" panose="02000600000000000000" pitchFamily="2" charset="-128"/>
              </a:rPr>
              <a:t>!?</a:t>
            </a:r>
            <a:r>
              <a:rPr kumimoji="1" lang="ja-JP" altLang="en-US" sz="2400" dirty="0" smtClean="0">
                <a:latin typeface="じゆうちょうフォント" panose="02000600000000000000" pitchFamily="2" charset="-128"/>
                <a:ea typeface="じゆうちょうフォント" panose="02000600000000000000" pitchFamily="2" charset="-128"/>
              </a:rPr>
              <a:t>　それに同じ人でもその時々で変化もする・・。</a:t>
            </a:r>
            <a:endParaRPr kumimoji="1" lang="ja-JP" altLang="en-US" sz="2400" dirty="0">
              <a:latin typeface="じゆうちょうフォント" panose="02000600000000000000" pitchFamily="2" charset="-128"/>
              <a:ea typeface="じゆうちょうフォント" panose="02000600000000000000" pitchFamily="2" charset="-128"/>
            </a:endParaRPr>
          </a:p>
        </p:txBody>
      </p:sp>
      <p:sp>
        <p:nvSpPr>
          <p:cNvPr id="11" name="円/楕円 10"/>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rot="20615735">
            <a:off x="451622" y="281809"/>
            <a:ext cx="1107996"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解釈</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13" name="テキスト ボックス 12"/>
          <p:cNvSpPr txBox="1"/>
          <p:nvPr/>
        </p:nvSpPr>
        <p:spPr>
          <a:xfrm>
            <a:off x="6419530" y="344589"/>
            <a:ext cx="5772470" cy="461665"/>
          </a:xfrm>
          <a:prstGeom prst="rect">
            <a:avLst/>
          </a:prstGeom>
          <a:noFill/>
        </p:spPr>
        <p:txBody>
          <a:bodyPr wrap="square" rtlCol="0">
            <a:spAutoFit/>
          </a:bodyPr>
          <a:lstStyle/>
          <a:p>
            <a:r>
              <a:rPr kumimoji="1" lang="en-US" altLang="ja-JP" sz="2400" dirty="0" smtClean="0">
                <a:latin typeface="じゆうちょうフォント" panose="02000600000000000000" pitchFamily="2" charset="-128"/>
                <a:ea typeface="じゆうちょうフォント" panose="02000600000000000000" pitchFamily="2" charset="-128"/>
              </a:rPr>
              <a:t>【</a:t>
            </a:r>
            <a:r>
              <a:rPr kumimoji="1" lang="ja-JP" altLang="en-US" sz="2400" dirty="0" smtClean="0">
                <a:latin typeface="じゆうちょうフォント" panose="02000600000000000000" pitchFamily="2" charset="-128"/>
                <a:ea typeface="じゆうちょうフォント" panose="02000600000000000000" pitchFamily="2" charset="-128"/>
              </a:rPr>
              <a:t>カテゴリーをミックスしての</a:t>
            </a:r>
            <a:r>
              <a:rPr kumimoji="1" lang="ja-JP" altLang="en-US" sz="2400" dirty="0" smtClean="0">
                <a:solidFill>
                  <a:srgbClr val="FF0000"/>
                </a:solidFill>
                <a:latin typeface="じゆうちょうフォント" panose="02000600000000000000" pitchFamily="2" charset="-128"/>
                <a:ea typeface="じゆうちょうフォント" panose="02000600000000000000" pitchFamily="2" charset="-128"/>
              </a:rPr>
              <a:t>場</a:t>
            </a:r>
            <a:r>
              <a:rPr kumimoji="1" lang="ja-JP" altLang="en-US" sz="2400" dirty="0" smtClean="0">
                <a:latin typeface="じゆうちょうフォント" panose="02000600000000000000" pitchFamily="2" charset="-128"/>
                <a:ea typeface="じゆうちょうフォント" panose="02000600000000000000" pitchFamily="2" charset="-128"/>
              </a:rPr>
              <a:t>作り</a:t>
            </a:r>
            <a:r>
              <a:rPr kumimoji="1" lang="en-US" altLang="ja-JP" sz="2400" dirty="0" smtClean="0">
                <a:latin typeface="じゆうちょうフォント" panose="02000600000000000000" pitchFamily="2" charset="-128"/>
                <a:ea typeface="じゆうちょうフォント" panose="02000600000000000000" pitchFamily="2" charset="-128"/>
              </a:rPr>
              <a:t>】</a:t>
            </a:r>
            <a:endParaRPr kumimoji="1" lang="ja-JP" altLang="en-US" sz="2400" dirty="0">
              <a:latin typeface="じゆうちょうフォント" panose="02000600000000000000" pitchFamily="2" charset="-128"/>
              <a:ea typeface="じゆうちょうフォント" panose="02000600000000000000" pitchFamily="2" charset="-128"/>
            </a:endParaRPr>
          </a:p>
        </p:txBody>
      </p:sp>
    </p:spTree>
    <p:extLst>
      <p:ext uri="{BB962C8B-B14F-4D97-AF65-F5344CB8AC3E}">
        <p14:creationId xmlns:p14="http://schemas.microsoft.com/office/powerpoint/2010/main" val="19984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50357" y="359229"/>
            <a:ext cx="4049729" cy="369332"/>
          </a:xfrm>
          <a:prstGeom prst="rect">
            <a:avLst/>
          </a:prstGeom>
          <a:noFill/>
        </p:spPr>
        <p:txBody>
          <a:bodyPr wrap="square" rtlCol="0">
            <a:spAutoFit/>
          </a:bodyPr>
          <a:lstStyle/>
          <a:p>
            <a:r>
              <a:rPr lang="ja-JP" altLang="en-US" b="1" dirty="0" smtClean="0"/>
              <a:t>アースデイちばの</a:t>
            </a:r>
            <a:r>
              <a:rPr lang="en-US" altLang="ja-JP" b="1" dirty="0" smtClean="0">
                <a:solidFill>
                  <a:srgbClr val="FF0000"/>
                </a:solidFill>
              </a:rPr>
              <a:t>【</a:t>
            </a:r>
            <a:r>
              <a:rPr lang="ja-JP" altLang="en-US" b="1" dirty="0" smtClean="0">
                <a:solidFill>
                  <a:srgbClr val="FF0000"/>
                </a:solidFill>
              </a:rPr>
              <a:t>トーナリティ</a:t>
            </a:r>
            <a:r>
              <a:rPr lang="en-US" altLang="ja-JP" b="1" dirty="0" smtClean="0">
                <a:solidFill>
                  <a:srgbClr val="FF0000"/>
                </a:solidFill>
              </a:rPr>
              <a:t>】</a:t>
            </a:r>
            <a:r>
              <a:rPr lang="ja-JP" altLang="en-US" b="1" dirty="0" smtClean="0"/>
              <a:t>（調性）</a:t>
            </a:r>
            <a:endParaRPr kumimoji="1" lang="ja-JP" altLang="en-US" b="1" dirty="0"/>
          </a:p>
        </p:txBody>
      </p:sp>
      <p:sp>
        <p:nvSpPr>
          <p:cNvPr id="3" name="テキスト ボックス 2"/>
          <p:cNvSpPr txBox="1"/>
          <p:nvPr/>
        </p:nvSpPr>
        <p:spPr>
          <a:xfrm>
            <a:off x="494974" y="4825654"/>
            <a:ext cx="10546070" cy="369332"/>
          </a:xfrm>
          <a:prstGeom prst="rect">
            <a:avLst/>
          </a:prstGeom>
          <a:noFill/>
        </p:spPr>
        <p:txBody>
          <a:bodyPr wrap="square" rtlCol="0">
            <a:spAutoFit/>
          </a:bodyPr>
          <a:lstStyle/>
          <a:p>
            <a:r>
              <a:rPr lang="en-US" altLang="ja-JP" b="1" dirty="0" smtClean="0"/>
              <a:t>【</a:t>
            </a:r>
            <a:r>
              <a:rPr lang="ja-JP" altLang="en-US" b="1" dirty="0" smtClean="0"/>
              <a:t>戦略</a:t>
            </a:r>
            <a:r>
              <a:rPr lang="en-US" altLang="ja-JP" b="1" dirty="0" smtClean="0"/>
              <a:t>】</a:t>
            </a:r>
            <a:r>
              <a:rPr lang="ja-JP" altLang="en-US" b="1" dirty="0" smtClean="0"/>
              <a:t>の設定　⇒　</a:t>
            </a:r>
            <a:r>
              <a:rPr lang="en-US" altLang="ja-JP" b="1" dirty="0" smtClean="0"/>
              <a:t>【</a:t>
            </a:r>
            <a:r>
              <a:rPr lang="ja-JP" altLang="en-US" b="1" dirty="0">
                <a:solidFill>
                  <a:srgbClr val="FF0000"/>
                </a:solidFill>
              </a:rPr>
              <a:t>トーナリティ</a:t>
            </a:r>
            <a:r>
              <a:rPr lang="en-US" altLang="ja-JP" b="1" dirty="0"/>
              <a:t>】</a:t>
            </a:r>
            <a:r>
              <a:rPr lang="ja-JP" altLang="en-US" b="1" dirty="0"/>
              <a:t>の</a:t>
            </a:r>
            <a:r>
              <a:rPr lang="ja-JP" altLang="en-US" b="1" dirty="0" smtClean="0"/>
              <a:t>設定</a:t>
            </a:r>
            <a:r>
              <a:rPr lang="ja-JP" altLang="en-US" b="1" dirty="0"/>
              <a:t>　</a:t>
            </a:r>
            <a:r>
              <a:rPr lang="ja-JP" altLang="en-US" b="1" dirty="0" smtClean="0"/>
              <a:t>⇒</a:t>
            </a:r>
            <a:r>
              <a:rPr lang="en-US" altLang="ja-JP" b="1" dirty="0" smtClean="0"/>
              <a:t>【</a:t>
            </a:r>
            <a:r>
              <a:rPr lang="ja-JP" altLang="en-US" b="1" dirty="0" smtClean="0">
                <a:solidFill>
                  <a:srgbClr val="FF0000"/>
                </a:solidFill>
              </a:rPr>
              <a:t>Ａ</a:t>
            </a:r>
            <a:r>
              <a:rPr lang="en-US" altLang="ja-JP" b="1" dirty="0" smtClean="0">
                <a:solidFill>
                  <a:srgbClr val="FF0000"/>
                </a:solidFill>
              </a:rPr>
              <a:t>/</a:t>
            </a:r>
            <a:r>
              <a:rPr lang="ja-JP" altLang="en-US" b="1" dirty="0" smtClean="0">
                <a:solidFill>
                  <a:srgbClr val="FF0000"/>
                </a:solidFill>
              </a:rPr>
              <a:t>家族</a:t>
            </a:r>
            <a:r>
              <a:rPr lang="en-US" altLang="ja-JP" b="1" dirty="0" smtClean="0"/>
              <a:t>】</a:t>
            </a:r>
            <a:r>
              <a:rPr lang="ja-JP" altLang="en-US" b="1" dirty="0" smtClean="0"/>
              <a:t>　</a:t>
            </a:r>
            <a:r>
              <a:rPr lang="en-US" altLang="ja-JP" b="1" dirty="0" smtClean="0"/>
              <a:t>【</a:t>
            </a:r>
            <a:r>
              <a:rPr lang="ja-JP" altLang="en-US" b="1" dirty="0" smtClean="0">
                <a:solidFill>
                  <a:schemeClr val="accent5"/>
                </a:solidFill>
              </a:rPr>
              <a:t>ホームパーティ</a:t>
            </a:r>
            <a:r>
              <a:rPr lang="en-US" altLang="ja-JP" b="1" dirty="0" smtClean="0"/>
              <a:t>】</a:t>
            </a:r>
            <a:r>
              <a:rPr lang="ja-JP" altLang="en-US" b="1" dirty="0" smtClean="0"/>
              <a:t>のイメージでつなぐ</a:t>
            </a:r>
            <a:r>
              <a:rPr lang="en-US" altLang="ja-JP" b="1" dirty="0" smtClean="0"/>
              <a:t>!!</a:t>
            </a:r>
            <a:endParaRPr kumimoji="1" lang="ja-JP" altLang="en-US" b="1" dirty="0"/>
          </a:p>
        </p:txBody>
      </p:sp>
      <p:sp>
        <p:nvSpPr>
          <p:cNvPr id="4" name="テキスト ボックス 3"/>
          <p:cNvSpPr txBox="1"/>
          <p:nvPr/>
        </p:nvSpPr>
        <p:spPr>
          <a:xfrm>
            <a:off x="520875" y="6063531"/>
            <a:ext cx="4156641"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smtClean="0"/>
              <a:t>ブース切りをしない。（気楽さ重視）</a:t>
            </a:r>
            <a:endParaRPr kumimoji="1" lang="ja-JP" altLang="en-US" dirty="0"/>
          </a:p>
        </p:txBody>
      </p:sp>
      <p:sp>
        <p:nvSpPr>
          <p:cNvPr id="5" name="テキスト ボックス 4"/>
          <p:cNvSpPr txBox="1"/>
          <p:nvPr/>
        </p:nvSpPr>
        <p:spPr>
          <a:xfrm>
            <a:off x="512218" y="5696082"/>
            <a:ext cx="4620986"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smtClean="0"/>
              <a:t>芝生の上を選んだ。（リラックス重視）</a:t>
            </a:r>
            <a:endParaRPr kumimoji="1" lang="ja-JP" altLang="en-US" dirty="0"/>
          </a:p>
        </p:txBody>
      </p:sp>
      <p:sp>
        <p:nvSpPr>
          <p:cNvPr id="6" name="テキスト ボックス 5"/>
          <p:cNvSpPr txBox="1"/>
          <p:nvPr/>
        </p:nvSpPr>
        <p:spPr>
          <a:xfrm>
            <a:off x="5016940" y="5706694"/>
            <a:ext cx="6024104"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smtClean="0"/>
              <a:t>出展料金を安く設定。⇒その分、余計な用意はしない。</a:t>
            </a:r>
            <a:endParaRPr kumimoji="1" lang="ja-JP" altLang="en-US" dirty="0"/>
          </a:p>
        </p:txBody>
      </p:sp>
      <p:sp>
        <p:nvSpPr>
          <p:cNvPr id="7" name="テキスト ボックス 6"/>
          <p:cNvSpPr txBox="1"/>
          <p:nvPr/>
        </p:nvSpPr>
        <p:spPr>
          <a:xfrm>
            <a:off x="5842440" y="359229"/>
            <a:ext cx="6108260" cy="369332"/>
          </a:xfrm>
          <a:prstGeom prst="rect">
            <a:avLst/>
          </a:prstGeom>
          <a:noFill/>
        </p:spPr>
        <p:txBody>
          <a:bodyPr wrap="square" rtlCol="0">
            <a:spAutoFit/>
          </a:bodyPr>
          <a:lstStyle/>
          <a:p>
            <a:r>
              <a:rPr lang="ja-JP" altLang="en-US" b="1" dirty="0" smtClean="0"/>
              <a:t>ぼくが企画を行うときの最初設定。</a:t>
            </a:r>
            <a:r>
              <a:rPr lang="en-US" altLang="ja-JP" b="1" dirty="0" smtClean="0"/>
              <a:t>《</a:t>
            </a:r>
            <a:r>
              <a:rPr lang="ja-JP" altLang="en-US" b="1" dirty="0" smtClean="0"/>
              <a:t>和食</a:t>
            </a:r>
            <a:r>
              <a:rPr lang="en-US" altLang="ja-JP" b="1" dirty="0" smtClean="0"/>
              <a:t>》《</a:t>
            </a:r>
            <a:r>
              <a:rPr lang="ja-JP" altLang="en-US" b="1" dirty="0" smtClean="0"/>
              <a:t>中華</a:t>
            </a:r>
            <a:r>
              <a:rPr lang="en-US" altLang="ja-JP" b="1" dirty="0" smtClean="0"/>
              <a:t>》《</a:t>
            </a:r>
            <a:r>
              <a:rPr lang="ja-JP" altLang="en-US" b="1" dirty="0" smtClean="0"/>
              <a:t>イタリアン</a:t>
            </a:r>
            <a:r>
              <a:rPr lang="en-US" altLang="ja-JP" b="1" dirty="0" smtClean="0"/>
              <a:t>》</a:t>
            </a:r>
            <a:endParaRPr kumimoji="1" lang="ja-JP" altLang="en-US" b="1" dirty="0"/>
          </a:p>
        </p:txBody>
      </p:sp>
      <p:grpSp>
        <p:nvGrpSpPr>
          <p:cNvPr id="11" name="グループ化 10"/>
          <p:cNvGrpSpPr/>
          <p:nvPr/>
        </p:nvGrpSpPr>
        <p:grpSpPr>
          <a:xfrm>
            <a:off x="3209047" y="1246300"/>
            <a:ext cx="980814" cy="764274"/>
            <a:chOff x="1282888" y="1173709"/>
            <a:chExt cx="980814" cy="764274"/>
          </a:xfrm>
        </p:grpSpPr>
        <p:sp>
          <p:nvSpPr>
            <p:cNvPr id="9" name="角丸四角形 8"/>
            <p:cNvSpPr/>
            <p:nvPr/>
          </p:nvSpPr>
          <p:spPr>
            <a:xfrm>
              <a:off x="1282888" y="1173709"/>
              <a:ext cx="764274" cy="7642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66604" y="1244024"/>
              <a:ext cx="897098" cy="584775"/>
            </a:xfrm>
            <a:prstGeom prst="rect">
              <a:avLst/>
            </a:prstGeom>
            <a:noFill/>
          </p:spPr>
          <p:txBody>
            <a:bodyPr wrap="square" rtlCol="0">
              <a:spAutoFit/>
            </a:bodyPr>
            <a:lstStyle/>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一般</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lang="ja-JP" altLang="en-US" sz="1600" dirty="0">
                  <a:solidFill>
                    <a:schemeClr val="bg1"/>
                  </a:solidFill>
                  <a:latin typeface="じゆうちょうフォント" panose="02000600000000000000" pitchFamily="2" charset="-128"/>
                  <a:ea typeface="じゆうちょうフォント" panose="02000600000000000000" pitchFamily="2" charset="-128"/>
                </a:rPr>
                <a:t>再来</a:t>
              </a:r>
              <a:endPar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endParaRPr>
            </a:p>
          </p:txBody>
        </p:sp>
      </p:grpSp>
      <p:grpSp>
        <p:nvGrpSpPr>
          <p:cNvPr id="12" name="グループ化 11"/>
          <p:cNvGrpSpPr/>
          <p:nvPr/>
        </p:nvGrpSpPr>
        <p:grpSpPr>
          <a:xfrm>
            <a:off x="534536" y="1246300"/>
            <a:ext cx="980814" cy="764274"/>
            <a:chOff x="1282888" y="1173709"/>
            <a:chExt cx="980814" cy="764274"/>
          </a:xfrm>
        </p:grpSpPr>
        <p:sp>
          <p:nvSpPr>
            <p:cNvPr id="13" name="角丸四角形 12"/>
            <p:cNvSpPr/>
            <p:nvPr/>
          </p:nvSpPr>
          <p:spPr>
            <a:xfrm>
              <a:off x="1282888" y="1173709"/>
              <a:ext cx="764274" cy="7642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66604" y="1244024"/>
              <a:ext cx="897098" cy="584775"/>
            </a:xfrm>
            <a:prstGeom prst="rect">
              <a:avLst/>
            </a:prstGeom>
            <a:noFill/>
          </p:spPr>
          <p:txBody>
            <a:bodyPr wrap="square" rtlCol="0">
              <a:spAutoFit/>
            </a:bodyPr>
            <a:lstStyle/>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一般</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rPr>
                <a:t>新規</a:t>
              </a:r>
            </a:p>
          </p:txBody>
        </p:sp>
      </p:grpSp>
      <p:grpSp>
        <p:nvGrpSpPr>
          <p:cNvPr id="16" name="グループ化 15"/>
          <p:cNvGrpSpPr/>
          <p:nvPr/>
        </p:nvGrpSpPr>
        <p:grpSpPr>
          <a:xfrm>
            <a:off x="6252045" y="1246300"/>
            <a:ext cx="980814" cy="764274"/>
            <a:chOff x="1282888" y="1173709"/>
            <a:chExt cx="980814" cy="764274"/>
          </a:xfrm>
        </p:grpSpPr>
        <p:sp>
          <p:nvSpPr>
            <p:cNvPr id="17" name="角丸四角形 16"/>
            <p:cNvSpPr/>
            <p:nvPr/>
          </p:nvSpPr>
          <p:spPr>
            <a:xfrm>
              <a:off x="1282888" y="1173709"/>
              <a:ext cx="764274" cy="7642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366604" y="1244024"/>
              <a:ext cx="897098" cy="584775"/>
            </a:xfrm>
            <a:prstGeom prst="rect">
              <a:avLst/>
            </a:prstGeom>
            <a:noFill/>
          </p:spPr>
          <p:txBody>
            <a:bodyPr wrap="square" rtlCol="0">
              <a:spAutoFit/>
            </a:bodyPr>
            <a:lstStyle/>
            <a:p>
              <a:r>
                <a:rPr lang="ja-JP" altLang="en-US" sz="1600" dirty="0">
                  <a:solidFill>
                    <a:schemeClr val="bg1"/>
                  </a:solidFill>
                  <a:latin typeface="じゆうちょうフォント" panose="02000600000000000000" pitchFamily="2" charset="-128"/>
                  <a:ea typeface="じゆうちょうフォント" panose="02000600000000000000" pitchFamily="2" charset="-128"/>
                </a:rPr>
                <a:t>対象</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新規</a:t>
              </a:r>
              <a:endPar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endParaRPr>
            </a:p>
          </p:txBody>
        </p:sp>
      </p:grpSp>
      <p:grpSp>
        <p:nvGrpSpPr>
          <p:cNvPr id="21" name="グループ化 20"/>
          <p:cNvGrpSpPr/>
          <p:nvPr/>
        </p:nvGrpSpPr>
        <p:grpSpPr>
          <a:xfrm>
            <a:off x="9173601" y="1246300"/>
            <a:ext cx="994908" cy="764274"/>
            <a:chOff x="8736871" y="1246300"/>
            <a:chExt cx="994908" cy="764274"/>
          </a:xfrm>
        </p:grpSpPr>
        <p:sp>
          <p:nvSpPr>
            <p:cNvPr id="19" name="角丸四角形 18"/>
            <p:cNvSpPr/>
            <p:nvPr/>
          </p:nvSpPr>
          <p:spPr>
            <a:xfrm>
              <a:off x="8736871" y="1246300"/>
              <a:ext cx="764274" cy="7642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834681" y="1316615"/>
              <a:ext cx="897098" cy="584775"/>
            </a:xfrm>
            <a:prstGeom prst="rect">
              <a:avLst/>
            </a:prstGeom>
            <a:noFill/>
          </p:spPr>
          <p:txBody>
            <a:bodyPr wrap="square" rtlCol="0">
              <a:spAutoFit/>
            </a:bodyPr>
            <a:lstStyle/>
            <a:p>
              <a:r>
                <a:rPr lang="ja-JP" altLang="en-US" sz="1600" dirty="0">
                  <a:solidFill>
                    <a:schemeClr val="bg1"/>
                  </a:solidFill>
                  <a:latin typeface="じゆうちょうフォント" panose="02000600000000000000" pitchFamily="2" charset="-128"/>
                  <a:ea typeface="じゆうちょうフォント" panose="02000600000000000000" pitchFamily="2" charset="-128"/>
                </a:rPr>
                <a:t>対象</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再来</a:t>
              </a:r>
              <a:endPar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endParaRPr>
            </a:p>
          </p:txBody>
        </p:sp>
      </p:gr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517" y="1242592"/>
            <a:ext cx="1801372" cy="2465837"/>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409" y="1242591"/>
            <a:ext cx="1801372" cy="2465837"/>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3673" y="1242591"/>
            <a:ext cx="1801372" cy="2465837"/>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374" y="1242591"/>
            <a:ext cx="1801372" cy="2465837"/>
          </a:xfrm>
          <a:prstGeom prst="rect">
            <a:avLst/>
          </a:prstGeom>
        </p:spPr>
      </p:pic>
      <p:sp>
        <p:nvSpPr>
          <p:cNvPr id="25" name="円/楕円 24"/>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20615735">
            <a:off x="451621" y="281809"/>
            <a:ext cx="1107996"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調性</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cxnSp>
        <p:nvCxnSpPr>
          <p:cNvPr id="31" name="直線コネクタ 30"/>
          <p:cNvCxnSpPr/>
          <p:nvPr/>
        </p:nvCxnSpPr>
        <p:spPr>
          <a:xfrm flipH="1">
            <a:off x="7899400" y="3735471"/>
            <a:ext cx="271523" cy="98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94974" y="4000154"/>
            <a:ext cx="4620986" cy="369332"/>
          </a:xfrm>
          <a:prstGeom prst="rect">
            <a:avLst/>
          </a:prstGeom>
          <a:noFill/>
        </p:spPr>
        <p:txBody>
          <a:bodyPr wrap="square" rtlCol="0">
            <a:spAutoFit/>
          </a:bodyPr>
          <a:lstStyle/>
          <a:p>
            <a:r>
              <a:rPr lang="en-US" altLang="ja-JP" b="1" dirty="0" smtClean="0"/>
              <a:t>【</a:t>
            </a:r>
            <a:r>
              <a:rPr lang="ja-JP" altLang="en-US" b="1" dirty="0" smtClean="0"/>
              <a:t>目的</a:t>
            </a:r>
            <a:r>
              <a:rPr lang="en-US" altLang="ja-JP" b="1" dirty="0" smtClean="0"/>
              <a:t>】</a:t>
            </a:r>
            <a:r>
              <a:rPr lang="ja-JP" altLang="en-US" b="1" dirty="0" smtClean="0"/>
              <a:t>の設定</a:t>
            </a:r>
            <a:r>
              <a:rPr lang="en-US" altLang="ja-JP" b="1" dirty="0" smtClean="0"/>
              <a:t>!!</a:t>
            </a:r>
            <a:endParaRPr kumimoji="1" lang="ja-JP" altLang="en-US" b="1" dirty="0"/>
          </a:p>
        </p:txBody>
      </p:sp>
      <p:sp>
        <p:nvSpPr>
          <p:cNvPr id="33" name="テキスト ボックス 32"/>
          <p:cNvSpPr txBox="1"/>
          <p:nvPr/>
        </p:nvSpPr>
        <p:spPr>
          <a:xfrm>
            <a:off x="497245" y="4383622"/>
            <a:ext cx="8011755"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b="1" dirty="0" smtClean="0"/>
              <a:t>コアな参加者・来場者のリピートをキープしつつも一般への広がりを達成する。</a:t>
            </a:r>
            <a:endParaRPr kumimoji="1" lang="ja-JP" altLang="en-US" b="1" dirty="0"/>
          </a:p>
        </p:txBody>
      </p:sp>
      <p:sp>
        <p:nvSpPr>
          <p:cNvPr id="34" name="テキスト ボックス 33"/>
          <p:cNvSpPr txBox="1"/>
          <p:nvPr/>
        </p:nvSpPr>
        <p:spPr>
          <a:xfrm>
            <a:off x="494974" y="5308254"/>
            <a:ext cx="8128326" cy="369332"/>
          </a:xfrm>
          <a:prstGeom prst="rect">
            <a:avLst/>
          </a:prstGeom>
          <a:noFill/>
        </p:spPr>
        <p:txBody>
          <a:bodyPr wrap="square" rtlCol="0">
            <a:spAutoFit/>
          </a:bodyPr>
          <a:lstStyle/>
          <a:p>
            <a:r>
              <a:rPr lang="en-US" altLang="ja-JP" b="1" dirty="0" smtClean="0"/>
              <a:t>【</a:t>
            </a:r>
            <a:r>
              <a:rPr lang="ja-JP" altLang="en-US" b="1" dirty="0" smtClean="0"/>
              <a:t>手法</a:t>
            </a:r>
            <a:r>
              <a:rPr lang="en-US" altLang="ja-JP" b="1" dirty="0" smtClean="0"/>
              <a:t>】</a:t>
            </a:r>
            <a:r>
              <a:rPr lang="ja-JP" altLang="en-US" b="1" dirty="0"/>
              <a:t>の</a:t>
            </a:r>
            <a:r>
              <a:rPr lang="ja-JP" altLang="en-US" b="1" dirty="0" smtClean="0"/>
              <a:t>設定　</a:t>
            </a:r>
            <a:r>
              <a:rPr lang="en-US" altLang="ja-JP" b="1" dirty="0" smtClean="0"/>
              <a:t>※</a:t>
            </a:r>
            <a:r>
              <a:rPr lang="ja-JP" altLang="en-US" b="1" dirty="0" smtClean="0"/>
              <a:t>初めて参加・来場の方々も調和するように</a:t>
            </a:r>
            <a:endParaRPr kumimoji="1" lang="ja-JP" altLang="en-US" b="1" dirty="0"/>
          </a:p>
        </p:txBody>
      </p:sp>
      <p:sp>
        <p:nvSpPr>
          <p:cNvPr id="35" name="テキスト ボックス 34"/>
          <p:cNvSpPr txBox="1"/>
          <p:nvPr/>
        </p:nvSpPr>
        <p:spPr>
          <a:xfrm>
            <a:off x="5016940" y="6049594"/>
            <a:ext cx="6024104"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smtClean="0"/>
              <a:t>スタッフからできるだけ積極的に声かけをしていただく。</a:t>
            </a:r>
            <a:endParaRPr kumimoji="1" lang="ja-JP" altLang="en-US" dirty="0"/>
          </a:p>
        </p:txBody>
      </p:sp>
      <p:sp>
        <p:nvSpPr>
          <p:cNvPr id="10" name="円/楕円 9"/>
          <p:cNvSpPr/>
          <p:nvPr/>
        </p:nvSpPr>
        <p:spPr>
          <a:xfrm>
            <a:off x="10168509" y="4000154"/>
            <a:ext cx="1895672" cy="16774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Ｄ・Ｅにエコや</a:t>
            </a:r>
            <a:r>
              <a:rPr lang="ja-JP" altLang="en-US" sz="2400" dirty="0" smtClean="0"/>
              <a:t>食を設定</a:t>
            </a:r>
            <a:endParaRPr kumimoji="1" lang="en-US" altLang="ja-JP" sz="2400" dirty="0" smtClean="0"/>
          </a:p>
        </p:txBody>
      </p:sp>
    </p:spTree>
    <p:extLst>
      <p:ext uri="{BB962C8B-B14F-4D97-AF65-F5344CB8AC3E}">
        <p14:creationId xmlns:p14="http://schemas.microsoft.com/office/powerpoint/2010/main" val="28982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94974" y="4825654"/>
            <a:ext cx="10706426" cy="369332"/>
          </a:xfrm>
          <a:prstGeom prst="rect">
            <a:avLst/>
          </a:prstGeom>
          <a:noFill/>
        </p:spPr>
        <p:txBody>
          <a:bodyPr wrap="square" rtlCol="0">
            <a:spAutoFit/>
          </a:bodyPr>
          <a:lstStyle/>
          <a:p>
            <a:r>
              <a:rPr lang="en-US" altLang="ja-JP" b="1" dirty="0" smtClean="0"/>
              <a:t>【</a:t>
            </a:r>
            <a:r>
              <a:rPr lang="ja-JP" altLang="en-US" b="1" dirty="0" smtClean="0"/>
              <a:t>戦略</a:t>
            </a:r>
            <a:r>
              <a:rPr lang="en-US" altLang="ja-JP" b="1" dirty="0" smtClean="0"/>
              <a:t>】</a:t>
            </a:r>
            <a:r>
              <a:rPr lang="ja-JP" altLang="en-US" b="1" dirty="0" smtClean="0"/>
              <a:t>の設定　⇒　</a:t>
            </a:r>
            <a:r>
              <a:rPr lang="en-US" altLang="ja-JP" b="1" dirty="0" smtClean="0"/>
              <a:t>【</a:t>
            </a:r>
            <a:r>
              <a:rPr lang="ja-JP" altLang="en-US" b="1" dirty="0">
                <a:solidFill>
                  <a:srgbClr val="FF0000"/>
                </a:solidFill>
              </a:rPr>
              <a:t>トーナリティ</a:t>
            </a:r>
            <a:r>
              <a:rPr lang="en-US" altLang="ja-JP" b="1" dirty="0"/>
              <a:t>】</a:t>
            </a:r>
            <a:r>
              <a:rPr lang="ja-JP" altLang="en-US" b="1" dirty="0"/>
              <a:t>の</a:t>
            </a:r>
            <a:r>
              <a:rPr lang="ja-JP" altLang="en-US" b="1" dirty="0" smtClean="0"/>
              <a:t>設定</a:t>
            </a:r>
            <a:r>
              <a:rPr lang="ja-JP" altLang="en-US" b="1" dirty="0"/>
              <a:t>　</a:t>
            </a:r>
            <a:r>
              <a:rPr lang="ja-JP" altLang="en-US" b="1" dirty="0" smtClean="0"/>
              <a:t>⇒　</a:t>
            </a:r>
            <a:r>
              <a:rPr lang="en-US" altLang="ja-JP" b="1" dirty="0" smtClean="0"/>
              <a:t>【</a:t>
            </a:r>
            <a:r>
              <a:rPr lang="ja-JP" altLang="en-US" b="1" dirty="0" smtClean="0">
                <a:solidFill>
                  <a:schemeClr val="accent5"/>
                </a:solidFill>
              </a:rPr>
              <a:t>オーガニック・エコロジー</a:t>
            </a:r>
            <a:r>
              <a:rPr lang="en-US" altLang="ja-JP" b="1" dirty="0" smtClean="0"/>
              <a:t>】</a:t>
            </a:r>
            <a:r>
              <a:rPr lang="ja-JP" altLang="en-US" b="1" dirty="0" smtClean="0"/>
              <a:t>のスタンダード提案</a:t>
            </a:r>
            <a:r>
              <a:rPr lang="en-US" altLang="ja-JP" b="1" dirty="0" smtClean="0"/>
              <a:t>!!</a:t>
            </a:r>
            <a:endParaRPr kumimoji="1" lang="ja-JP" altLang="en-US" b="1" dirty="0"/>
          </a:p>
        </p:txBody>
      </p:sp>
      <p:sp>
        <p:nvSpPr>
          <p:cNvPr id="4" name="テキスト ボックス 3"/>
          <p:cNvSpPr txBox="1"/>
          <p:nvPr/>
        </p:nvSpPr>
        <p:spPr>
          <a:xfrm>
            <a:off x="520875" y="6063531"/>
            <a:ext cx="4156641"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smtClean="0"/>
              <a:t>より細かいカテゴリーミックス</a:t>
            </a:r>
            <a:endParaRPr kumimoji="1" lang="ja-JP" altLang="en-US" dirty="0"/>
          </a:p>
        </p:txBody>
      </p:sp>
      <p:sp>
        <p:nvSpPr>
          <p:cNvPr id="5" name="テキスト ボックス 4"/>
          <p:cNvSpPr txBox="1"/>
          <p:nvPr/>
        </p:nvSpPr>
        <p:spPr>
          <a:xfrm>
            <a:off x="512218" y="5696082"/>
            <a:ext cx="4620986"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a:t>スペックの高度化。（曖昧さの削除</a:t>
            </a:r>
            <a:r>
              <a:rPr lang="ja-JP" altLang="en-US" dirty="0" smtClean="0"/>
              <a:t>）</a:t>
            </a:r>
            <a:endParaRPr lang="ja-JP" altLang="en-US" dirty="0"/>
          </a:p>
        </p:txBody>
      </p:sp>
      <p:sp>
        <p:nvSpPr>
          <p:cNvPr id="6" name="テキスト ボックス 5"/>
          <p:cNvSpPr txBox="1"/>
          <p:nvPr/>
        </p:nvSpPr>
        <p:spPr>
          <a:xfrm>
            <a:off x="5016940" y="5706694"/>
            <a:ext cx="6024104"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dirty="0" smtClean="0"/>
              <a:t>第</a:t>
            </a:r>
            <a:r>
              <a:rPr lang="en-US" altLang="ja-JP" dirty="0" smtClean="0"/>
              <a:t>1</a:t>
            </a:r>
            <a:r>
              <a:rPr lang="ja-JP" altLang="en-US" dirty="0" smtClean="0"/>
              <a:t>回の時点で最低</a:t>
            </a:r>
            <a:r>
              <a:rPr lang="en-US" altLang="ja-JP" dirty="0" smtClean="0"/>
              <a:t>30</a:t>
            </a:r>
            <a:r>
              <a:rPr lang="ja-JP" altLang="en-US" dirty="0" smtClean="0"/>
              <a:t>回開催することを宣言</a:t>
            </a:r>
            <a:endParaRPr kumimoji="1" lang="ja-JP" altLang="en-US" dirty="0"/>
          </a:p>
        </p:txBody>
      </p:sp>
      <p:grpSp>
        <p:nvGrpSpPr>
          <p:cNvPr id="11" name="グループ化 10"/>
          <p:cNvGrpSpPr/>
          <p:nvPr/>
        </p:nvGrpSpPr>
        <p:grpSpPr>
          <a:xfrm>
            <a:off x="3209047" y="1246300"/>
            <a:ext cx="980814" cy="764274"/>
            <a:chOff x="1282888" y="1173709"/>
            <a:chExt cx="980814" cy="764274"/>
          </a:xfrm>
        </p:grpSpPr>
        <p:sp>
          <p:nvSpPr>
            <p:cNvPr id="9" name="角丸四角形 8"/>
            <p:cNvSpPr/>
            <p:nvPr/>
          </p:nvSpPr>
          <p:spPr>
            <a:xfrm>
              <a:off x="1282888" y="1173709"/>
              <a:ext cx="764274" cy="7642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66604" y="1244024"/>
              <a:ext cx="897098" cy="584775"/>
            </a:xfrm>
            <a:prstGeom prst="rect">
              <a:avLst/>
            </a:prstGeom>
            <a:noFill/>
          </p:spPr>
          <p:txBody>
            <a:bodyPr wrap="square" rtlCol="0">
              <a:spAutoFit/>
            </a:bodyPr>
            <a:lstStyle/>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一般</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新規</a:t>
              </a:r>
              <a:endPar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endParaRPr>
            </a:p>
          </p:txBody>
        </p:sp>
      </p:grpSp>
      <p:grpSp>
        <p:nvGrpSpPr>
          <p:cNvPr id="12" name="グループ化 11"/>
          <p:cNvGrpSpPr/>
          <p:nvPr/>
        </p:nvGrpSpPr>
        <p:grpSpPr>
          <a:xfrm>
            <a:off x="534536" y="1246300"/>
            <a:ext cx="980814" cy="764274"/>
            <a:chOff x="1282888" y="1173709"/>
            <a:chExt cx="980814" cy="764274"/>
          </a:xfrm>
        </p:grpSpPr>
        <p:sp>
          <p:nvSpPr>
            <p:cNvPr id="13" name="角丸四角形 12"/>
            <p:cNvSpPr/>
            <p:nvPr/>
          </p:nvSpPr>
          <p:spPr>
            <a:xfrm>
              <a:off x="1282888" y="1173709"/>
              <a:ext cx="764274" cy="7642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66604" y="1244024"/>
              <a:ext cx="897098" cy="584775"/>
            </a:xfrm>
            <a:prstGeom prst="rect">
              <a:avLst/>
            </a:prstGeom>
            <a:noFill/>
          </p:spPr>
          <p:txBody>
            <a:bodyPr wrap="square" rtlCol="0">
              <a:spAutoFit/>
            </a:bodyPr>
            <a:lstStyle/>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一般</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rPr>
                <a:t>新規</a:t>
              </a:r>
            </a:p>
          </p:txBody>
        </p:sp>
      </p:grpSp>
      <p:grpSp>
        <p:nvGrpSpPr>
          <p:cNvPr id="16" name="グループ化 15"/>
          <p:cNvGrpSpPr/>
          <p:nvPr/>
        </p:nvGrpSpPr>
        <p:grpSpPr>
          <a:xfrm>
            <a:off x="6252045" y="1246300"/>
            <a:ext cx="980814" cy="764274"/>
            <a:chOff x="1282888" y="1173709"/>
            <a:chExt cx="980814" cy="764274"/>
          </a:xfrm>
        </p:grpSpPr>
        <p:sp>
          <p:nvSpPr>
            <p:cNvPr id="17" name="角丸四角形 16"/>
            <p:cNvSpPr/>
            <p:nvPr/>
          </p:nvSpPr>
          <p:spPr>
            <a:xfrm>
              <a:off x="1282888" y="1173709"/>
              <a:ext cx="764274" cy="7642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366604" y="1244024"/>
              <a:ext cx="897098" cy="584775"/>
            </a:xfrm>
            <a:prstGeom prst="rect">
              <a:avLst/>
            </a:prstGeom>
            <a:noFill/>
          </p:spPr>
          <p:txBody>
            <a:bodyPr wrap="square" rtlCol="0">
              <a:spAutoFit/>
            </a:bodyPr>
            <a:lstStyle/>
            <a:p>
              <a:r>
                <a:rPr lang="ja-JP" altLang="en-US" sz="1600" dirty="0">
                  <a:solidFill>
                    <a:schemeClr val="bg1"/>
                  </a:solidFill>
                  <a:latin typeface="じゆうちょうフォント" panose="02000600000000000000" pitchFamily="2" charset="-128"/>
                  <a:ea typeface="じゆうちょうフォント" panose="02000600000000000000" pitchFamily="2" charset="-128"/>
                </a:rPr>
                <a:t>対象</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新規</a:t>
              </a:r>
              <a:endPar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endParaRPr>
            </a:p>
          </p:txBody>
        </p:sp>
      </p:grpSp>
      <p:grpSp>
        <p:nvGrpSpPr>
          <p:cNvPr id="21" name="グループ化 20"/>
          <p:cNvGrpSpPr/>
          <p:nvPr/>
        </p:nvGrpSpPr>
        <p:grpSpPr>
          <a:xfrm>
            <a:off x="9173601" y="1246300"/>
            <a:ext cx="994908" cy="764274"/>
            <a:chOff x="8736871" y="1246300"/>
            <a:chExt cx="994908" cy="764274"/>
          </a:xfrm>
        </p:grpSpPr>
        <p:sp>
          <p:nvSpPr>
            <p:cNvPr id="19" name="角丸四角形 18"/>
            <p:cNvSpPr/>
            <p:nvPr/>
          </p:nvSpPr>
          <p:spPr>
            <a:xfrm>
              <a:off x="8736871" y="1246300"/>
              <a:ext cx="764274" cy="7642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834681" y="1316615"/>
              <a:ext cx="897098" cy="584775"/>
            </a:xfrm>
            <a:prstGeom prst="rect">
              <a:avLst/>
            </a:prstGeom>
            <a:noFill/>
          </p:spPr>
          <p:txBody>
            <a:bodyPr wrap="square" rtlCol="0">
              <a:spAutoFit/>
            </a:bodyPr>
            <a:lstStyle/>
            <a:p>
              <a:r>
                <a:rPr lang="ja-JP" altLang="en-US" sz="1600" dirty="0">
                  <a:solidFill>
                    <a:schemeClr val="bg1"/>
                  </a:solidFill>
                  <a:latin typeface="じゆうちょうフォント" panose="02000600000000000000" pitchFamily="2" charset="-128"/>
                  <a:ea typeface="じゆうちょうフォント" panose="02000600000000000000" pitchFamily="2" charset="-128"/>
                </a:rPr>
                <a:t>対象</a:t>
              </a:r>
              <a:endParaRPr lang="en-US" altLang="ja-JP" sz="1600" dirty="0" smtClean="0">
                <a:solidFill>
                  <a:schemeClr val="bg1"/>
                </a:solidFill>
                <a:latin typeface="じゆうちょうフォント" panose="02000600000000000000" pitchFamily="2" charset="-128"/>
                <a:ea typeface="じゆうちょうフォント" panose="02000600000000000000" pitchFamily="2" charset="-128"/>
              </a:endParaRPr>
            </a:p>
            <a:p>
              <a:r>
                <a:rPr lang="ja-JP" altLang="en-US" sz="1600" dirty="0" smtClean="0">
                  <a:solidFill>
                    <a:schemeClr val="bg1"/>
                  </a:solidFill>
                  <a:latin typeface="じゆうちょうフォント" panose="02000600000000000000" pitchFamily="2" charset="-128"/>
                  <a:ea typeface="じゆうちょうフォント" panose="02000600000000000000" pitchFamily="2" charset="-128"/>
                </a:rPr>
                <a:t>新規</a:t>
              </a:r>
              <a:endParaRPr kumimoji="1" lang="ja-JP" altLang="en-US" sz="1600" dirty="0">
                <a:solidFill>
                  <a:schemeClr val="bg1"/>
                </a:solidFill>
                <a:latin typeface="じゆうちょうフォント" panose="02000600000000000000" pitchFamily="2" charset="-128"/>
                <a:ea typeface="じゆうちょうフォント" panose="02000600000000000000" pitchFamily="2" charset="-128"/>
              </a:endParaRPr>
            </a:p>
          </p:txBody>
        </p:sp>
      </p:gr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517" y="1242592"/>
            <a:ext cx="1801372" cy="2465837"/>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409" y="1242591"/>
            <a:ext cx="1801372" cy="2465837"/>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3673" y="1242591"/>
            <a:ext cx="1801372" cy="2465837"/>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374" y="1242591"/>
            <a:ext cx="1801372" cy="2465837"/>
          </a:xfrm>
          <a:prstGeom prst="rect">
            <a:avLst/>
          </a:prstGeom>
        </p:spPr>
      </p:pic>
      <p:sp>
        <p:nvSpPr>
          <p:cNvPr id="25" name="円/楕円 24"/>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20615735">
            <a:off x="451621" y="281809"/>
            <a:ext cx="1107996"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初期</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cxnSp>
        <p:nvCxnSpPr>
          <p:cNvPr id="31" name="直線コネクタ 30"/>
          <p:cNvCxnSpPr/>
          <p:nvPr/>
        </p:nvCxnSpPr>
        <p:spPr>
          <a:xfrm flipH="1">
            <a:off x="7899400" y="3735471"/>
            <a:ext cx="271523" cy="98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94974" y="4000154"/>
            <a:ext cx="2222826" cy="369332"/>
          </a:xfrm>
          <a:prstGeom prst="rect">
            <a:avLst/>
          </a:prstGeom>
          <a:noFill/>
        </p:spPr>
        <p:txBody>
          <a:bodyPr wrap="square" rtlCol="0">
            <a:spAutoFit/>
          </a:bodyPr>
          <a:lstStyle/>
          <a:p>
            <a:r>
              <a:rPr lang="en-US" altLang="ja-JP" b="1" dirty="0" smtClean="0"/>
              <a:t>【</a:t>
            </a:r>
            <a:r>
              <a:rPr lang="ja-JP" altLang="en-US" b="1" dirty="0" smtClean="0"/>
              <a:t>目的</a:t>
            </a:r>
            <a:r>
              <a:rPr lang="en-US" altLang="ja-JP" b="1" dirty="0" smtClean="0"/>
              <a:t>】</a:t>
            </a:r>
            <a:r>
              <a:rPr lang="ja-JP" altLang="en-US" b="1" dirty="0" smtClean="0"/>
              <a:t>の設定</a:t>
            </a:r>
            <a:r>
              <a:rPr lang="en-US" altLang="ja-JP" b="1" dirty="0" smtClean="0"/>
              <a:t>!!</a:t>
            </a:r>
            <a:endParaRPr kumimoji="1" lang="ja-JP" altLang="en-US" b="1" dirty="0"/>
          </a:p>
        </p:txBody>
      </p:sp>
      <p:sp>
        <p:nvSpPr>
          <p:cNvPr id="33" name="テキスト ボックス 32"/>
          <p:cNvSpPr txBox="1"/>
          <p:nvPr/>
        </p:nvSpPr>
        <p:spPr>
          <a:xfrm>
            <a:off x="497245" y="4383622"/>
            <a:ext cx="8011755"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ja-JP" altLang="en-US" b="1" dirty="0" smtClean="0"/>
              <a:t>イベントの原型を具現化する。リピート性を重視。</a:t>
            </a:r>
            <a:endParaRPr kumimoji="1" lang="ja-JP" altLang="en-US" b="1" dirty="0"/>
          </a:p>
        </p:txBody>
      </p:sp>
      <p:sp>
        <p:nvSpPr>
          <p:cNvPr id="34" name="テキスト ボックス 33"/>
          <p:cNvSpPr txBox="1"/>
          <p:nvPr/>
        </p:nvSpPr>
        <p:spPr>
          <a:xfrm>
            <a:off x="494974" y="5308254"/>
            <a:ext cx="8128326" cy="369332"/>
          </a:xfrm>
          <a:prstGeom prst="rect">
            <a:avLst/>
          </a:prstGeom>
          <a:noFill/>
        </p:spPr>
        <p:txBody>
          <a:bodyPr wrap="square" rtlCol="0">
            <a:spAutoFit/>
          </a:bodyPr>
          <a:lstStyle/>
          <a:p>
            <a:r>
              <a:rPr lang="en-US" altLang="ja-JP" b="1" dirty="0" smtClean="0"/>
              <a:t>【</a:t>
            </a:r>
            <a:r>
              <a:rPr lang="ja-JP" altLang="en-US" b="1" dirty="0" smtClean="0"/>
              <a:t>手法</a:t>
            </a:r>
            <a:r>
              <a:rPr lang="en-US" altLang="ja-JP" b="1" dirty="0" smtClean="0"/>
              <a:t>】</a:t>
            </a:r>
            <a:r>
              <a:rPr lang="ja-JP" altLang="en-US" b="1" dirty="0"/>
              <a:t>の</a:t>
            </a:r>
            <a:r>
              <a:rPr lang="ja-JP" altLang="en-US" b="1" dirty="0" smtClean="0"/>
              <a:t>設定　</a:t>
            </a:r>
            <a:r>
              <a:rPr lang="en-US" altLang="ja-JP" b="1" dirty="0" smtClean="0"/>
              <a:t>※</a:t>
            </a:r>
            <a:r>
              <a:rPr lang="ja-JP" altLang="en-US" b="1" dirty="0" smtClean="0"/>
              <a:t>つながりの最初の</a:t>
            </a:r>
            <a:r>
              <a:rPr kumimoji="1" lang="ja-JP" altLang="en-US" b="1" dirty="0" smtClean="0"/>
              <a:t>一歩になるよう</a:t>
            </a:r>
            <a:r>
              <a:rPr kumimoji="1" lang="ja-JP" altLang="en-US" b="1" dirty="0"/>
              <a:t>に</a:t>
            </a:r>
          </a:p>
        </p:txBody>
      </p:sp>
      <p:sp>
        <p:nvSpPr>
          <p:cNvPr id="35" name="テキスト ボックス 34"/>
          <p:cNvSpPr txBox="1"/>
          <p:nvPr/>
        </p:nvSpPr>
        <p:spPr>
          <a:xfrm>
            <a:off x="5016940" y="6049594"/>
            <a:ext cx="6946460" cy="369332"/>
          </a:xfrm>
          <a:prstGeom prst="rect">
            <a:avLst/>
          </a:prstGeom>
          <a:noFill/>
        </p:spPr>
        <p:txBody>
          <a:bodyPr wrap="square" rtlCol="0">
            <a:spAutoFit/>
          </a:bodyPr>
          <a:lstStyle/>
          <a:p>
            <a:r>
              <a:rPr lang="ja-JP" altLang="en-US" dirty="0" smtClean="0">
                <a:solidFill>
                  <a:schemeClr val="accent6">
                    <a:lumMod val="60000"/>
                    <a:lumOff val="40000"/>
                  </a:schemeClr>
                </a:solidFill>
              </a:rPr>
              <a:t>■</a:t>
            </a:r>
            <a:r>
              <a:rPr lang="en-US" altLang="ja-JP" dirty="0" smtClean="0"/>
              <a:t>DE</a:t>
            </a:r>
            <a:r>
              <a:rPr lang="ja-JP" altLang="en-US" dirty="0" smtClean="0"/>
              <a:t>に</a:t>
            </a:r>
            <a:r>
              <a:rPr lang="en-US" altLang="ja-JP" dirty="0" smtClean="0"/>
              <a:t>《</a:t>
            </a:r>
            <a:r>
              <a:rPr lang="ja-JP" altLang="en-US" dirty="0" smtClean="0"/>
              <a:t>天然酵母パン</a:t>
            </a:r>
            <a:r>
              <a:rPr lang="en-US" altLang="ja-JP" dirty="0" smtClean="0"/>
              <a:t>》《</a:t>
            </a:r>
            <a:r>
              <a:rPr lang="ja-JP" altLang="en-US" dirty="0" smtClean="0"/>
              <a:t>無農薬野菜</a:t>
            </a:r>
            <a:r>
              <a:rPr lang="en-US" altLang="ja-JP" dirty="0" smtClean="0"/>
              <a:t>》《</a:t>
            </a:r>
            <a:r>
              <a:rPr lang="ja-JP" altLang="en-US" dirty="0" smtClean="0"/>
              <a:t>フリマ</a:t>
            </a:r>
            <a:r>
              <a:rPr lang="en-US" altLang="ja-JP" dirty="0" smtClean="0"/>
              <a:t>》</a:t>
            </a:r>
            <a:r>
              <a:rPr lang="ja-JP" altLang="en-US" dirty="0" smtClean="0"/>
              <a:t>など具体的内容を選択</a:t>
            </a:r>
            <a:endParaRPr kumimoji="1" lang="ja-JP" altLang="en-US" dirty="0"/>
          </a:p>
        </p:txBody>
      </p:sp>
      <p:sp>
        <p:nvSpPr>
          <p:cNvPr id="36" name="テキスト ボックス 35"/>
          <p:cNvSpPr txBox="1"/>
          <p:nvPr/>
        </p:nvSpPr>
        <p:spPr>
          <a:xfrm>
            <a:off x="1929320" y="361551"/>
            <a:ext cx="5496392" cy="369332"/>
          </a:xfrm>
          <a:prstGeom prst="rect">
            <a:avLst/>
          </a:prstGeom>
          <a:noFill/>
        </p:spPr>
        <p:txBody>
          <a:bodyPr wrap="square" rtlCol="0">
            <a:spAutoFit/>
          </a:bodyPr>
          <a:lstStyle/>
          <a:p>
            <a:r>
              <a:rPr lang="en-US" altLang="ja-JP" b="1" dirty="0" smtClean="0"/>
              <a:t>【</a:t>
            </a:r>
            <a:r>
              <a:rPr lang="ja-JP" altLang="en-US" b="1" dirty="0" smtClean="0"/>
              <a:t>参考</a:t>
            </a:r>
            <a:r>
              <a:rPr lang="en-US" altLang="ja-JP" b="1" dirty="0" smtClean="0"/>
              <a:t>】</a:t>
            </a:r>
            <a:r>
              <a:rPr lang="ja-JP" altLang="en-US" b="1" dirty="0" smtClean="0"/>
              <a:t>初期のアースデイちばの</a:t>
            </a:r>
            <a:r>
              <a:rPr lang="en-US" altLang="ja-JP" b="1" dirty="0" smtClean="0">
                <a:solidFill>
                  <a:srgbClr val="FF0000"/>
                </a:solidFill>
              </a:rPr>
              <a:t>【</a:t>
            </a:r>
            <a:r>
              <a:rPr lang="ja-JP" altLang="en-US" b="1" dirty="0" smtClean="0">
                <a:solidFill>
                  <a:srgbClr val="FF0000"/>
                </a:solidFill>
              </a:rPr>
              <a:t>トーナリティ</a:t>
            </a:r>
            <a:r>
              <a:rPr lang="en-US" altLang="ja-JP" b="1" dirty="0" smtClean="0">
                <a:solidFill>
                  <a:srgbClr val="FF0000"/>
                </a:solidFill>
              </a:rPr>
              <a:t>】</a:t>
            </a:r>
            <a:r>
              <a:rPr lang="ja-JP" altLang="en-US" b="1" dirty="0" smtClean="0"/>
              <a:t>（調性）</a:t>
            </a:r>
            <a:endParaRPr kumimoji="1" lang="ja-JP" altLang="en-US" b="1" dirty="0"/>
          </a:p>
        </p:txBody>
      </p:sp>
      <p:sp>
        <p:nvSpPr>
          <p:cNvPr id="37" name="テキスト ボックス 36"/>
          <p:cNvSpPr txBox="1"/>
          <p:nvPr/>
        </p:nvSpPr>
        <p:spPr>
          <a:xfrm>
            <a:off x="7232859" y="359229"/>
            <a:ext cx="4599755" cy="369332"/>
          </a:xfrm>
          <a:prstGeom prst="rect">
            <a:avLst/>
          </a:prstGeom>
          <a:noFill/>
        </p:spPr>
        <p:txBody>
          <a:bodyPr wrap="square" rtlCol="0">
            <a:spAutoFit/>
          </a:bodyPr>
          <a:lstStyle/>
          <a:p>
            <a:r>
              <a:rPr lang="ja-JP" altLang="en-US" b="1" dirty="0" smtClean="0"/>
              <a:t>調性も時代</a:t>
            </a:r>
            <a:r>
              <a:rPr lang="ja-JP" altLang="en-US" b="1" dirty="0" smtClean="0"/>
              <a:t>や社会環境によって変化させる。</a:t>
            </a:r>
            <a:endParaRPr kumimoji="1" lang="ja-JP" altLang="en-US" b="1" dirty="0"/>
          </a:p>
        </p:txBody>
      </p:sp>
      <p:sp>
        <p:nvSpPr>
          <p:cNvPr id="38" name="テキスト ボックス 37"/>
          <p:cNvSpPr txBox="1"/>
          <p:nvPr/>
        </p:nvSpPr>
        <p:spPr>
          <a:xfrm>
            <a:off x="2794000" y="4008840"/>
            <a:ext cx="4620986" cy="369332"/>
          </a:xfrm>
          <a:prstGeom prst="rect">
            <a:avLst/>
          </a:prstGeom>
          <a:noFill/>
        </p:spPr>
        <p:txBody>
          <a:bodyPr wrap="square" rtlCol="0">
            <a:spAutoFit/>
          </a:bodyPr>
          <a:lstStyle/>
          <a:p>
            <a:r>
              <a:rPr lang="en-US" altLang="ja-JP" b="1" dirty="0" smtClean="0"/>
              <a:t>【</a:t>
            </a:r>
            <a:r>
              <a:rPr lang="ja-JP" altLang="en-US" b="1" dirty="0" smtClean="0">
                <a:solidFill>
                  <a:srgbClr val="FF0000"/>
                </a:solidFill>
              </a:rPr>
              <a:t>求心力</a:t>
            </a:r>
            <a:r>
              <a:rPr lang="ja-JP" altLang="en-US" b="1" dirty="0" smtClean="0"/>
              <a:t>重視</a:t>
            </a:r>
            <a:r>
              <a:rPr lang="en-US" altLang="ja-JP" b="1" dirty="0" smtClean="0"/>
              <a:t>】</a:t>
            </a:r>
            <a:r>
              <a:rPr lang="ja-JP" altLang="en-US" b="1" dirty="0" smtClean="0"/>
              <a:t>のイメージでつなぐ</a:t>
            </a:r>
            <a:r>
              <a:rPr lang="en-US" altLang="ja-JP" b="1" dirty="0" smtClean="0"/>
              <a:t>!!</a:t>
            </a:r>
            <a:endParaRPr kumimoji="1" lang="ja-JP" altLang="en-US" b="1" dirty="0"/>
          </a:p>
        </p:txBody>
      </p:sp>
    </p:spTree>
    <p:extLst>
      <p:ext uri="{BB962C8B-B14F-4D97-AF65-F5344CB8AC3E}">
        <p14:creationId xmlns:p14="http://schemas.microsoft.com/office/powerpoint/2010/main" val="3270831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85800"/>
            <a:ext cx="9144000" cy="5486400"/>
          </a:xfrm>
          <a:prstGeom prst="rect">
            <a:avLst/>
          </a:prstGeom>
        </p:spPr>
      </p:pic>
      <p:sp>
        <p:nvSpPr>
          <p:cNvPr id="3" name="テキスト ボックス 2"/>
          <p:cNvSpPr txBox="1"/>
          <p:nvPr/>
        </p:nvSpPr>
        <p:spPr>
          <a:xfrm>
            <a:off x="10668000" y="545690"/>
            <a:ext cx="923330" cy="5626510"/>
          </a:xfrm>
          <a:prstGeom prst="rect">
            <a:avLst/>
          </a:prstGeom>
          <a:noFill/>
        </p:spPr>
        <p:txBody>
          <a:bodyPr vert="eaVert" wrap="square" rtlCol="0">
            <a:spAutoFit/>
          </a:bodyPr>
          <a:lstStyle/>
          <a:p>
            <a:r>
              <a:rPr kumimoji="1" lang="ja-JP" altLang="en-US" sz="4800" dirty="0" smtClean="0"/>
              <a:t>市</a:t>
            </a:r>
            <a:r>
              <a:rPr kumimoji="1" lang="ja-JP" altLang="en-US" sz="4800" dirty="0" smtClean="0">
                <a:solidFill>
                  <a:srgbClr val="FF0000"/>
                </a:solidFill>
              </a:rPr>
              <a:t>民</a:t>
            </a:r>
            <a:r>
              <a:rPr kumimoji="1" lang="ja-JP" altLang="en-US" sz="4800" dirty="0" smtClean="0"/>
              <a:t>発電所</a:t>
            </a:r>
            <a:endParaRPr kumimoji="1" lang="ja-JP" altLang="en-US" sz="4800" dirty="0"/>
          </a:p>
        </p:txBody>
      </p:sp>
      <p:sp>
        <p:nvSpPr>
          <p:cNvPr id="4" name="テキスト ボックス 3"/>
          <p:cNvSpPr txBox="1"/>
          <p:nvPr/>
        </p:nvSpPr>
        <p:spPr>
          <a:xfrm>
            <a:off x="-76439" y="191730"/>
            <a:ext cx="1538883" cy="6363044"/>
          </a:xfrm>
          <a:prstGeom prst="rect">
            <a:avLst/>
          </a:prstGeom>
          <a:noFill/>
        </p:spPr>
        <p:txBody>
          <a:bodyPr vert="eaVert" wrap="square" rtlCol="0">
            <a:spAutoFit/>
          </a:bodyPr>
          <a:lstStyle/>
          <a:p>
            <a:r>
              <a:rPr kumimoji="1" lang="ja-JP" altLang="en-US" sz="4400" dirty="0" smtClean="0"/>
              <a:t>これまで</a:t>
            </a:r>
            <a:r>
              <a:rPr kumimoji="1" lang="ja-JP" altLang="en-US" sz="4400" dirty="0" smtClean="0">
                <a:solidFill>
                  <a:srgbClr val="FF0000"/>
                </a:solidFill>
              </a:rPr>
              <a:t>培</a:t>
            </a:r>
            <a:r>
              <a:rPr kumimoji="1" lang="ja-JP" altLang="en-US" sz="4400" dirty="0" smtClean="0"/>
              <a:t>ったつながりを</a:t>
            </a:r>
            <a:endParaRPr kumimoji="1" lang="en-US" altLang="ja-JP" sz="4400" dirty="0" smtClean="0"/>
          </a:p>
          <a:p>
            <a:r>
              <a:rPr lang="ja-JP" altLang="en-US" sz="4400" dirty="0"/>
              <a:t>　</a:t>
            </a:r>
            <a:r>
              <a:rPr lang="ja-JP" altLang="en-US" sz="4400" dirty="0" smtClean="0"/>
              <a:t>また</a:t>
            </a:r>
            <a:r>
              <a:rPr lang="ja-JP" altLang="en-US" sz="4400" dirty="0" smtClean="0">
                <a:solidFill>
                  <a:srgbClr val="FF0000"/>
                </a:solidFill>
              </a:rPr>
              <a:t>新</a:t>
            </a:r>
            <a:r>
              <a:rPr lang="ja-JP" altLang="en-US" sz="4400" dirty="0" smtClean="0"/>
              <a:t>しいカタチへ！</a:t>
            </a:r>
            <a:endParaRPr kumimoji="1" lang="ja-JP" altLang="en-US" sz="4400" dirty="0"/>
          </a:p>
        </p:txBody>
      </p:sp>
    </p:spTree>
    <p:extLst>
      <p:ext uri="{BB962C8B-B14F-4D97-AF65-F5344CB8AC3E}">
        <p14:creationId xmlns:p14="http://schemas.microsoft.com/office/powerpoint/2010/main" val="426386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69" y="587828"/>
            <a:ext cx="3837624" cy="540475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13" y="752114"/>
            <a:ext cx="5682344" cy="4803824"/>
          </a:xfrm>
          <a:prstGeom prst="rect">
            <a:avLst/>
          </a:prstGeom>
        </p:spPr>
      </p:pic>
      <p:sp>
        <p:nvSpPr>
          <p:cNvPr id="7" name="右矢印 6"/>
          <p:cNvSpPr/>
          <p:nvPr/>
        </p:nvSpPr>
        <p:spPr>
          <a:xfrm>
            <a:off x="4604657" y="2726871"/>
            <a:ext cx="1404256" cy="151855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1491687" y="5221681"/>
            <a:ext cx="2216826" cy="523220"/>
          </a:xfrm>
          <a:prstGeom prst="rect">
            <a:avLst/>
          </a:prstGeom>
          <a:noFill/>
        </p:spPr>
        <p:txBody>
          <a:bodyPr wrap="square" rtlCol="0">
            <a:spAutoFit/>
          </a:bodyPr>
          <a:lstStyle/>
          <a:p>
            <a:r>
              <a:rPr kumimoji="1" lang="ja-JP" altLang="en-US" sz="2800" b="1" dirty="0" smtClean="0">
                <a:solidFill>
                  <a:srgbClr val="FF0000"/>
                </a:solidFill>
              </a:rPr>
              <a:t>一人だったら</a:t>
            </a:r>
            <a:endParaRPr kumimoji="1" lang="ja-JP" altLang="en-US" sz="2800" b="1" dirty="0">
              <a:solidFill>
                <a:srgbClr val="FF0000"/>
              </a:solidFill>
            </a:endParaRPr>
          </a:p>
        </p:txBody>
      </p:sp>
      <p:sp>
        <p:nvSpPr>
          <p:cNvPr id="9" name="テキスト ボックス 8"/>
          <p:cNvSpPr txBox="1"/>
          <p:nvPr/>
        </p:nvSpPr>
        <p:spPr>
          <a:xfrm>
            <a:off x="8115294" y="5234245"/>
            <a:ext cx="2677886" cy="523220"/>
          </a:xfrm>
          <a:prstGeom prst="rect">
            <a:avLst/>
          </a:prstGeom>
          <a:noFill/>
        </p:spPr>
        <p:txBody>
          <a:bodyPr wrap="square" rtlCol="0">
            <a:spAutoFit/>
          </a:bodyPr>
          <a:lstStyle/>
          <a:p>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つながり</a:t>
            </a:r>
            <a:endParaRPr kumimoji="1" lang="ja-JP" altLang="en-US" sz="2800" dirty="0">
              <a:solidFill>
                <a:srgbClr val="FF0000"/>
              </a:solidFill>
              <a:latin typeface="HGSｺﾞｼｯｸE" panose="020B0900000000000000" pitchFamily="50" charset="-128"/>
              <a:ea typeface="HGSｺﾞｼｯｸE" panose="020B0900000000000000" pitchFamily="50" charset="-128"/>
            </a:endParaRPr>
          </a:p>
        </p:txBody>
      </p:sp>
      <p:sp>
        <p:nvSpPr>
          <p:cNvPr id="10" name="テキスト ボックス 9"/>
          <p:cNvSpPr txBox="1"/>
          <p:nvPr/>
        </p:nvSpPr>
        <p:spPr>
          <a:xfrm>
            <a:off x="2078395" y="201593"/>
            <a:ext cx="3930518" cy="461665"/>
          </a:xfrm>
          <a:prstGeom prst="rect">
            <a:avLst/>
          </a:prstGeom>
          <a:noFill/>
        </p:spPr>
        <p:txBody>
          <a:bodyPr wrap="square" rtlCol="0">
            <a:spAutoFit/>
          </a:bodyPr>
          <a:lstStyle/>
          <a:p>
            <a:r>
              <a:rPr kumimoji="1" lang="en-US" altLang="ja-JP" sz="2400" dirty="0" smtClean="0">
                <a:latin typeface="HGSｺﾞｼｯｸE" panose="020B0900000000000000" pitchFamily="50" charset="-128"/>
                <a:ea typeface="HGSｺﾞｼｯｸE" panose="020B0900000000000000" pitchFamily="50" charset="-128"/>
              </a:rPr>
              <a:t>【</a:t>
            </a:r>
            <a:r>
              <a:rPr kumimoji="1" lang="ja-JP" altLang="en-US" sz="2400" dirty="0" smtClean="0">
                <a:latin typeface="HGSｺﾞｼｯｸE" panose="020B0900000000000000" pitchFamily="50" charset="-128"/>
                <a:ea typeface="HGSｺﾞｼｯｸE" panose="020B0900000000000000" pitchFamily="50" charset="-128"/>
              </a:rPr>
              <a:t>本日のお話</a:t>
            </a:r>
            <a:r>
              <a:rPr kumimoji="1" lang="ja-JP" altLang="en-US" sz="2400" dirty="0" smtClean="0">
                <a:solidFill>
                  <a:srgbClr val="FF0000"/>
                </a:solidFill>
                <a:latin typeface="HGSｺﾞｼｯｸE" panose="020B0900000000000000" pitchFamily="50" charset="-128"/>
                <a:ea typeface="HGSｺﾞｼｯｸE" panose="020B0900000000000000" pitchFamily="50" charset="-128"/>
              </a:rPr>
              <a:t>イ</a:t>
            </a:r>
            <a:r>
              <a:rPr kumimoji="1" lang="ja-JP" altLang="en-US" sz="2400" dirty="0" smtClean="0">
                <a:latin typeface="HGSｺﾞｼｯｸE" panose="020B0900000000000000" pitchFamily="50" charset="-128"/>
                <a:ea typeface="HGSｺﾞｼｯｸE" panose="020B0900000000000000" pitchFamily="50" charset="-128"/>
              </a:rPr>
              <a:t>メージ</a:t>
            </a:r>
            <a:r>
              <a:rPr kumimoji="1" lang="ja-JP" altLang="en-US" sz="2400" dirty="0" smtClean="0">
                <a:solidFill>
                  <a:srgbClr val="FF0000"/>
                </a:solidFill>
                <a:latin typeface="HGSｺﾞｼｯｸE" panose="020B0900000000000000" pitchFamily="50" charset="-128"/>
                <a:ea typeface="HGSｺﾞｼｯｸE" panose="020B0900000000000000" pitchFamily="50" charset="-128"/>
              </a:rPr>
              <a:t>♪</a:t>
            </a:r>
            <a:r>
              <a:rPr lang="en-US" altLang="ja-JP" sz="2400" dirty="0" smtClean="0">
                <a:latin typeface="HGSｺﾞｼｯｸE" panose="020B0900000000000000" pitchFamily="50" charset="-128"/>
                <a:ea typeface="HGSｺﾞｼｯｸE" panose="020B0900000000000000" pitchFamily="50" charset="-128"/>
              </a:rPr>
              <a:t>】</a:t>
            </a:r>
            <a:endParaRPr kumimoji="1" lang="ja-JP" altLang="en-US" sz="2400" dirty="0">
              <a:latin typeface="HGSｺﾞｼｯｸE" panose="020B0900000000000000" pitchFamily="50" charset="-128"/>
              <a:ea typeface="HGSｺﾞｼｯｸE" panose="020B0900000000000000" pitchFamily="50" charset="-128"/>
            </a:endParaRPr>
          </a:p>
        </p:txBody>
      </p:sp>
      <p:sp>
        <p:nvSpPr>
          <p:cNvPr id="11" name="テキスト ボックス 10"/>
          <p:cNvSpPr txBox="1"/>
          <p:nvPr/>
        </p:nvSpPr>
        <p:spPr>
          <a:xfrm>
            <a:off x="1399156" y="5782304"/>
            <a:ext cx="2585011" cy="523220"/>
          </a:xfrm>
          <a:prstGeom prst="rect">
            <a:avLst/>
          </a:prstGeom>
          <a:noFill/>
        </p:spPr>
        <p:txBody>
          <a:bodyPr wrap="square" rtlCol="0">
            <a:spAutoFit/>
          </a:bodyPr>
          <a:lstStyle/>
          <a:p>
            <a:r>
              <a:rPr kumimoji="1" lang="ja-JP" altLang="en-US" sz="2800" b="1" dirty="0" smtClean="0"/>
              <a:t>気楽で</a:t>
            </a:r>
            <a:r>
              <a:rPr kumimoji="1" lang="ja-JP" altLang="en-US" sz="2800" b="1" dirty="0" err="1" smtClean="0"/>
              <a:t>あ</a:t>
            </a:r>
            <a:r>
              <a:rPr kumimoji="1" lang="ja-JP" altLang="en-US" sz="2800" b="1" dirty="0" smtClean="0"/>
              <a:t>～</a:t>
            </a:r>
            <a:r>
              <a:rPr kumimoji="1" lang="ja-JP" altLang="en-US" sz="2800" b="1" dirty="0" err="1" smtClean="0"/>
              <a:t>る</a:t>
            </a:r>
            <a:endParaRPr kumimoji="1" lang="ja-JP" altLang="en-US" sz="2800" b="1" dirty="0"/>
          </a:p>
        </p:txBody>
      </p:sp>
      <p:sp>
        <p:nvSpPr>
          <p:cNvPr id="12" name="テキスト ボックス 11"/>
          <p:cNvSpPr txBox="1"/>
          <p:nvPr/>
        </p:nvSpPr>
        <p:spPr>
          <a:xfrm>
            <a:off x="1159662" y="6326588"/>
            <a:ext cx="3736803" cy="523220"/>
          </a:xfrm>
          <a:prstGeom prst="rect">
            <a:avLst/>
          </a:prstGeom>
          <a:noFill/>
        </p:spPr>
        <p:txBody>
          <a:bodyPr wrap="square" rtlCol="0">
            <a:spAutoFit/>
          </a:bodyPr>
          <a:lstStyle/>
          <a:p>
            <a:r>
              <a:rPr kumimoji="1" lang="ja-JP" altLang="en-US" sz="2800" b="1" dirty="0" smtClean="0"/>
              <a:t>でも想いを叶える限界</a:t>
            </a:r>
            <a:endParaRPr kumimoji="1" lang="ja-JP" altLang="en-US" sz="2800" b="1" dirty="0"/>
          </a:p>
        </p:txBody>
      </p:sp>
      <p:sp>
        <p:nvSpPr>
          <p:cNvPr id="13" name="テキスト ボックス 12"/>
          <p:cNvSpPr txBox="1"/>
          <p:nvPr/>
        </p:nvSpPr>
        <p:spPr>
          <a:xfrm>
            <a:off x="8049996" y="5758064"/>
            <a:ext cx="2585011" cy="523220"/>
          </a:xfrm>
          <a:prstGeom prst="rect">
            <a:avLst/>
          </a:prstGeom>
          <a:noFill/>
        </p:spPr>
        <p:txBody>
          <a:bodyPr wrap="square" rtlCol="0">
            <a:spAutoFit/>
          </a:bodyPr>
          <a:lstStyle/>
          <a:p>
            <a:r>
              <a:rPr kumimoji="1" lang="ja-JP" altLang="en-US" sz="2800" b="1" dirty="0" smtClean="0"/>
              <a:t>触発される</a:t>
            </a:r>
            <a:endParaRPr kumimoji="1" lang="ja-JP" altLang="en-US" sz="2800" b="1" dirty="0"/>
          </a:p>
        </p:txBody>
      </p:sp>
      <p:sp>
        <p:nvSpPr>
          <p:cNvPr id="14" name="テキスト ボックス 13"/>
          <p:cNvSpPr txBox="1"/>
          <p:nvPr/>
        </p:nvSpPr>
        <p:spPr>
          <a:xfrm>
            <a:off x="6896100" y="6272854"/>
            <a:ext cx="4699000" cy="523220"/>
          </a:xfrm>
          <a:prstGeom prst="rect">
            <a:avLst/>
          </a:prstGeom>
          <a:noFill/>
        </p:spPr>
        <p:txBody>
          <a:bodyPr wrap="square" rtlCol="0">
            <a:spAutoFit/>
          </a:bodyPr>
          <a:lstStyle/>
          <a:p>
            <a:r>
              <a:rPr kumimoji="1" lang="ja-JP" altLang="en-US" sz="2800" b="1" dirty="0" smtClean="0"/>
              <a:t>可能性・多様性が大きくなる</a:t>
            </a:r>
            <a:endParaRPr kumimoji="1" lang="ja-JP" altLang="en-US" sz="2800" b="1" dirty="0"/>
          </a:p>
        </p:txBody>
      </p:sp>
      <p:sp>
        <p:nvSpPr>
          <p:cNvPr id="2" name="テキスト ボックス 1"/>
          <p:cNvSpPr txBox="1"/>
          <p:nvPr/>
        </p:nvSpPr>
        <p:spPr>
          <a:xfrm rot="863328">
            <a:off x="2744857" y="1342516"/>
            <a:ext cx="1353078" cy="461665"/>
          </a:xfrm>
          <a:prstGeom prst="rect">
            <a:avLst/>
          </a:prstGeom>
          <a:noFill/>
        </p:spPr>
        <p:txBody>
          <a:bodyPr wrap="square" rtlCol="0">
            <a:spAutoFit/>
          </a:bodyPr>
          <a:lstStyle/>
          <a:p>
            <a:r>
              <a:rPr lang="ja-JP" altLang="en-US" sz="2400" b="1" dirty="0" smtClean="0">
                <a:solidFill>
                  <a:schemeClr val="accent6"/>
                </a:solidFill>
                <a:latin typeface="じゆうちょうフォント" panose="02000600000000000000" pitchFamily="2" charset="-128"/>
                <a:ea typeface="じゆうちょうフォント" panose="02000600000000000000" pitchFamily="2" charset="-128"/>
              </a:rPr>
              <a:t>木</a:t>
            </a:r>
            <a:r>
              <a:rPr lang="ja-JP" altLang="en-US" sz="2000" b="1" dirty="0" smtClean="0">
                <a:latin typeface="じゆうちょうフォント" panose="02000600000000000000" pitchFamily="2" charset="-128"/>
                <a:ea typeface="じゆうちょうフォント" panose="02000600000000000000" pitchFamily="2" charset="-128"/>
              </a:rPr>
              <a:t>から</a:t>
            </a:r>
            <a:endParaRPr kumimoji="1" lang="ja-JP" altLang="en-US" sz="2000" b="1" dirty="0">
              <a:latin typeface="じゆうちょうフォント" panose="02000600000000000000" pitchFamily="2" charset="-128"/>
              <a:ea typeface="じゆうちょうフォント" panose="02000600000000000000" pitchFamily="2" charset="-128"/>
            </a:endParaRPr>
          </a:p>
        </p:txBody>
      </p:sp>
      <p:sp>
        <p:nvSpPr>
          <p:cNvPr id="15" name="テキスト ボックス 14"/>
          <p:cNvSpPr txBox="1"/>
          <p:nvPr/>
        </p:nvSpPr>
        <p:spPr>
          <a:xfrm rot="954242">
            <a:off x="9257957" y="1241791"/>
            <a:ext cx="1339430" cy="461665"/>
          </a:xfrm>
          <a:prstGeom prst="rect">
            <a:avLst/>
          </a:prstGeom>
          <a:noFill/>
        </p:spPr>
        <p:txBody>
          <a:bodyPr wrap="square" rtlCol="0">
            <a:spAutoFit/>
          </a:bodyPr>
          <a:lstStyle/>
          <a:p>
            <a:r>
              <a:rPr lang="ja-JP" altLang="en-US" sz="2400" b="1" dirty="0" smtClean="0">
                <a:solidFill>
                  <a:schemeClr val="accent6"/>
                </a:solidFill>
                <a:latin typeface="じゆうちょうフォント" panose="02000600000000000000" pitchFamily="2" charset="-128"/>
                <a:ea typeface="じゆうちょうフォント" panose="02000600000000000000" pitchFamily="2" charset="-128"/>
              </a:rPr>
              <a:t>森</a:t>
            </a:r>
            <a:r>
              <a:rPr lang="ja-JP" altLang="en-US" sz="2000" b="1" dirty="0" smtClean="0">
                <a:latin typeface="じゆうちょうフォント" panose="02000600000000000000" pitchFamily="2" charset="-128"/>
                <a:ea typeface="じゆうちょうフォント" panose="02000600000000000000" pitchFamily="2" charset="-128"/>
              </a:rPr>
              <a:t>へ</a:t>
            </a:r>
            <a:endParaRPr kumimoji="1" lang="ja-JP" altLang="en-US" sz="2000" b="1" dirty="0">
              <a:latin typeface="じゆうちょうフォント" panose="02000600000000000000" pitchFamily="2" charset="-128"/>
              <a:ea typeface="じゆうちょうフォント" panose="02000600000000000000" pitchFamily="2" charset="-128"/>
            </a:endParaRPr>
          </a:p>
        </p:txBody>
      </p:sp>
      <p:sp>
        <p:nvSpPr>
          <p:cNvPr id="16" name="テキスト ボックス 15"/>
          <p:cNvSpPr txBox="1"/>
          <p:nvPr/>
        </p:nvSpPr>
        <p:spPr>
          <a:xfrm>
            <a:off x="5409141" y="112774"/>
            <a:ext cx="5940023" cy="646331"/>
          </a:xfrm>
          <a:prstGeom prst="rect">
            <a:avLst/>
          </a:prstGeom>
          <a:noFill/>
        </p:spPr>
        <p:txBody>
          <a:bodyPr wrap="square" rtlCol="0">
            <a:spAutoFit/>
          </a:bodyPr>
          <a:lstStyle/>
          <a:p>
            <a:r>
              <a:rPr kumimoji="1" lang="en-US" altLang="ja-JP" sz="3600" dirty="0" smtClean="0">
                <a:latin typeface="HGSｺﾞｼｯｸE" panose="020B0900000000000000" pitchFamily="50" charset="-128"/>
                <a:ea typeface="HGSｺﾞｼｯｸE" panose="020B0900000000000000" pitchFamily="50" charset="-128"/>
              </a:rPr>
              <a:t>《</a:t>
            </a:r>
            <a:r>
              <a:rPr kumimoji="1" lang="ja-JP" altLang="en-US" sz="3600" dirty="0" smtClean="0">
                <a:latin typeface="HGSｺﾞｼｯｸE" panose="020B0900000000000000" pitchFamily="50" charset="-128"/>
                <a:ea typeface="HGSｺﾞｼｯｸE" panose="020B0900000000000000" pitchFamily="50" charset="-128"/>
              </a:rPr>
              <a:t>一本の</a:t>
            </a:r>
            <a:r>
              <a:rPr kumimoji="1" lang="ja-JP" altLang="en-US" sz="3600" dirty="0" smtClean="0">
                <a:solidFill>
                  <a:schemeClr val="accent6"/>
                </a:solidFill>
                <a:latin typeface="HGSｺﾞｼｯｸE" panose="020B0900000000000000" pitchFamily="50" charset="-128"/>
                <a:ea typeface="HGSｺﾞｼｯｸE" panose="020B0900000000000000" pitchFamily="50" charset="-128"/>
              </a:rPr>
              <a:t>木</a:t>
            </a:r>
            <a:r>
              <a:rPr kumimoji="1" lang="ja-JP" altLang="en-US" sz="3600" dirty="0" smtClean="0">
                <a:latin typeface="HGSｺﾞｼｯｸE" panose="020B0900000000000000" pitchFamily="50" charset="-128"/>
                <a:ea typeface="HGSｺﾞｼｯｸE" panose="020B0900000000000000" pitchFamily="50" charset="-128"/>
              </a:rPr>
              <a:t>から</a:t>
            </a:r>
            <a:r>
              <a:rPr kumimoji="1" lang="ja-JP" altLang="en-US" sz="3600" dirty="0" smtClean="0">
                <a:solidFill>
                  <a:schemeClr val="accent6"/>
                </a:solidFill>
                <a:latin typeface="HGSｺﾞｼｯｸE" panose="020B0900000000000000" pitchFamily="50" charset="-128"/>
                <a:ea typeface="HGSｺﾞｼｯｸE" panose="020B0900000000000000" pitchFamily="50" charset="-128"/>
              </a:rPr>
              <a:t>林</a:t>
            </a:r>
            <a:r>
              <a:rPr kumimoji="1" lang="ja-JP" altLang="en-US" sz="3600" dirty="0" smtClean="0">
                <a:latin typeface="HGSｺﾞｼｯｸE" panose="020B0900000000000000" pitchFamily="50" charset="-128"/>
                <a:ea typeface="HGSｺﾞｼｯｸE" panose="020B0900000000000000" pitchFamily="50" charset="-128"/>
              </a:rPr>
              <a:t>や</a:t>
            </a:r>
            <a:r>
              <a:rPr kumimoji="1" lang="ja-JP" altLang="en-US" sz="3600" dirty="0" smtClean="0">
                <a:solidFill>
                  <a:schemeClr val="accent6"/>
                </a:solidFill>
                <a:latin typeface="HGSｺﾞｼｯｸE" panose="020B0900000000000000" pitchFamily="50" charset="-128"/>
                <a:ea typeface="HGSｺﾞｼｯｸE" panose="020B0900000000000000" pitchFamily="50" charset="-128"/>
              </a:rPr>
              <a:t>森</a:t>
            </a:r>
            <a:r>
              <a:rPr kumimoji="1" lang="ja-JP" altLang="en-US" sz="3600" dirty="0" smtClean="0">
                <a:latin typeface="HGSｺﾞｼｯｸE" panose="020B0900000000000000" pitchFamily="50" charset="-128"/>
                <a:ea typeface="HGSｺﾞｼｯｸE" panose="020B0900000000000000" pitchFamily="50" charset="-128"/>
              </a:rPr>
              <a:t>へ</a:t>
            </a:r>
            <a:r>
              <a:rPr kumimoji="1" lang="en-US" altLang="ja-JP" sz="3600" dirty="0" smtClean="0">
                <a:latin typeface="HGSｺﾞｼｯｸE" panose="020B0900000000000000" pitchFamily="50" charset="-128"/>
                <a:ea typeface="HGSｺﾞｼｯｸE" panose="020B0900000000000000" pitchFamily="50" charset="-128"/>
              </a:rPr>
              <a:t>》</a:t>
            </a:r>
            <a:endParaRPr kumimoji="1" lang="ja-JP" altLang="en-US" sz="3600" dirty="0">
              <a:latin typeface="HGSｺﾞｼｯｸE" panose="020B0900000000000000" pitchFamily="50" charset="-128"/>
              <a:ea typeface="HGSｺﾞｼｯｸE" panose="020B0900000000000000" pitchFamily="50" charset="-128"/>
            </a:endParaRPr>
          </a:p>
        </p:txBody>
      </p:sp>
      <p:grpSp>
        <p:nvGrpSpPr>
          <p:cNvPr id="18" name="グループ化 17"/>
          <p:cNvGrpSpPr/>
          <p:nvPr/>
        </p:nvGrpSpPr>
        <p:grpSpPr>
          <a:xfrm>
            <a:off x="165919" y="313924"/>
            <a:ext cx="1897720" cy="867712"/>
            <a:chOff x="977229" y="1250579"/>
            <a:chExt cx="1897720" cy="867712"/>
          </a:xfrm>
        </p:grpSpPr>
        <p:sp>
          <p:nvSpPr>
            <p:cNvPr id="19" name="円/楕円 18"/>
            <p:cNvSpPr/>
            <p:nvPr/>
          </p:nvSpPr>
          <p:spPr>
            <a:xfrm rot="20615853">
              <a:off x="991558" y="1250579"/>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rot="20615735">
              <a:off x="977229" y="1354611"/>
              <a:ext cx="1826141" cy="584775"/>
            </a:xfrm>
            <a:prstGeom prst="rect">
              <a:avLst/>
            </a:prstGeom>
            <a:noFill/>
          </p:spPr>
          <p:txBody>
            <a:bodyPr wrap="none" rtlCol="0">
              <a:spAutoFit/>
            </a:bodyPr>
            <a:lstStyle/>
            <a:p>
              <a:r>
                <a:rPr kumimoji="1" lang="ja-JP" altLang="en-US" sz="3200" dirty="0" smtClean="0">
                  <a:solidFill>
                    <a:schemeClr val="bg1"/>
                  </a:solidFill>
                  <a:latin typeface="じゆうちょうフォント" panose="02000600000000000000" pitchFamily="2" charset="-128"/>
                  <a:ea typeface="じゆうちょうフォント" panose="02000600000000000000" pitchFamily="2" charset="-128"/>
                </a:rPr>
                <a:t>ざっくり</a:t>
              </a:r>
              <a:endParaRPr kumimoji="1" lang="ja-JP" altLang="en-US" sz="3200" dirty="0">
                <a:solidFill>
                  <a:schemeClr val="bg1"/>
                </a:solidFill>
                <a:latin typeface="じゆうちょうフォント" panose="02000600000000000000" pitchFamily="2" charset="-128"/>
                <a:ea typeface="じゆうちょうフォント" panose="02000600000000000000" pitchFamily="2" charset="-128"/>
              </a:endParaRPr>
            </a:p>
          </p:txBody>
        </p:sp>
      </p:grpSp>
      <p:sp>
        <p:nvSpPr>
          <p:cNvPr id="3" name="テキスト ボックス 2"/>
          <p:cNvSpPr txBox="1"/>
          <p:nvPr/>
        </p:nvSpPr>
        <p:spPr>
          <a:xfrm rot="1452251">
            <a:off x="10747633" y="1098089"/>
            <a:ext cx="415498" cy="369332"/>
          </a:xfrm>
          <a:prstGeom prst="rect">
            <a:avLst/>
          </a:prstGeom>
          <a:noFill/>
        </p:spPr>
        <p:txBody>
          <a:bodyPr wrap="none" rtlCol="0">
            <a:spAutoFit/>
          </a:bodyPr>
          <a:lstStyle/>
          <a:p>
            <a:r>
              <a:rPr kumimoji="1" lang="ja-JP" altLang="en-US" dirty="0" smtClean="0">
                <a:solidFill>
                  <a:srgbClr val="FFC000"/>
                </a:solidFill>
              </a:rPr>
              <a:t>♪</a:t>
            </a:r>
            <a:endParaRPr kumimoji="1" lang="ja-JP" altLang="en-US" dirty="0">
              <a:solidFill>
                <a:srgbClr val="FFC000"/>
              </a:solidFill>
            </a:endParaRPr>
          </a:p>
        </p:txBody>
      </p:sp>
      <p:sp>
        <p:nvSpPr>
          <p:cNvPr id="21" name="テキスト ボックス 20"/>
          <p:cNvSpPr txBox="1"/>
          <p:nvPr/>
        </p:nvSpPr>
        <p:spPr>
          <a:xfrm rot="727391">
            <a:off x="11387350" y="2969359"/>
            <a:ext cx="415498" cy="369332"/>
          </a:xfrm>
          <a:prstGeom prst="rect">
            <a:avLst/>
          </a:prstGeom>
          <a:noFill/>
        </p:spPr>
        <p:txBody>
          <a:bodyPr wrap="none" rtlCol="0">
            <a:spAutoFit/>
          </a:bodyPr>
          <a:lstStyle/>
          <a:p>
            <a:r>
              <a:rPr kumimoji="1" lang="ja-JP" altLang="en-US" dirty="0" smtClean="0">
                <a:solidFill>
                  <a:schemeClr val="accent1">
                    <a:lumMod val="60000"/>
                    <a:lumOff val="40000"/>
                  </a:schemeClr>
                </a:solidFill>
              </a:rPr>
              <a:t>♪</a:t>
            </a:r>
            <a:endParaRPr kumimoji="1" lang="ja-JP" altLang="en-US" dirty="0">
              <a:solidFill>
                <a:schemeClr val="accent1">
                  <a:lumMod val="60000"/>
                  <a:lumOff val="40000"/>
                </a:schemeClr>
              </a:solidFill>
            </a:endParaRPr>
          </a:p>
        </p:txBody>
      </p:sp>
      <p:sp>
        <p:nvSpPr>
          <p:cNvPr id="22" name="テキスト ボックス 21"/>
          <p:cNvSpPr txBox="1"/>
          <p:nvPr/>
        </p:nvSpPr>
        <p:spPr>
          <a:xfrm rot="20033918">
            <a:off x="6374010" y="1287956"/>
            <a:ext cx="415498" cy="369332"/>
          </a:xfrm>
          <a:prstGeom prst="rect">
            <a:avLst/>
          </a:prstGeom>
          <a:noFill/>
        </p:spPr>
        <p:txBody>
          <a:bodyPr wrap="none" rtlCol="0">
            <a:spAutoFit/>
          </a:bodyPr>
          <a:lstStyle/>
          <a:p>
            <a:r>
              <a:rPr kumimoji="1" lang="ja-JP" altLang="en-US" dirty="0" smtClean="0">
                <a:solidFill>
                  <a:schemeClr val="accent2">
                    <a:lumMod val="75000"/>
                  </a:schemeClr>
                </a:solidFill>
              </a:rPr>
              <a:t>♪</a:t>
            </a:r>
            <a:endParaRPr kumimoji="1" lang="ja-JP" altLang="en-US" dirty="0">
              <a:solidFill>
                <a:schemeClr val="accent2">
                  <a:lumMod val="75000"/>
                </a:schemeClr>
              </a:solidFill>
            </a:endParaRPr>
          </a:p>
        </p:txBody>
      </p:sp>
      <p:sp>
        <p:nvSpPr>
          <p:cNvPr id="23" name="テキスト ボックス 22"/>
          <p:cNvSpPr txBox="1"/>
          <p:nvPr/>
        </p:nvSpPr>
        <p:spPr>
          <a:xfrm rot="20996740">
            <a:off x="2900316" y="3851139"/>
            <a:ext cx="806631" cy="276999"/>
          </a:xfrm>
          <a:prstGeom prst="rect">
            <a:avLst/>
          </a:prstGeom>
          <a:noFill/>
        </p:spPr>
        <p:txBody>
          <a:bodyPr wrap="none" rtlCol="0">
            <a:spAutoFit/>
          </a:bodyPr>
          <a:lstStyle/>
          <a:p>
            <a:r>
              <a:rPr kumimoji="1" lang="ja-JP" altLang="en-US" sz="1200" dirty="0" smtClean="0">
                <a:solidFill>
                  <a:schemeClr val="accent2">
                    <a:lumMod val="75000"/>
                  </a:schemeClr>
                </a:solidFill>
              </a:rPr>
              <a:t>ドリーミー</a:t>
            </a:r>
            <a:endParaRPr kumimoji="1" lang="ja-JP" altLang="en-US" sz="1200" dirty="0">
              <a:solidFill>
                <a:schemeClr val="accent2">
                  <a:lumMod val="75000"/>
                </a:schemeClr>
              </a:solidFill>
            </a:endParaRPr>
          </a:p>
        </p:txBody>
      </p:sp>
      <p:sp>
        <p:nvSpPr>
          <p:cNvPr id="17" name="円/楕円 16"/>
          <p:cNvSpPr/>
          <p:nvPr/>
        </p:nvSpPr>
        <p:spPr>
          <a:xfrm>
            <a:off x="4291781" y="4483510"/>
            <a:ext cx="2557786" cy="178934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ちょっと頭に</a:t>
            </a:r>
            <a:endParaRPr kumimoji="1" lang="en-US" altLang="ja-JP" sz="2400" dirty="0" smtClean="0">
              <a:solidFill>
                <a:schemeClr val="tx1"/>
              </a:solidFill>
            </a:endParaRPr>
          </a:p>
          <a:p>
            <a:pPr algn="ctr"/>
            <a:r>
              <a:rPr lang="ja-JP" altLang="en-US" sz="2400" dirty="0" smtClean="0">
                <a:solidFill>
                  <a:schemeClr val="tx1"/>
                </a:solidFill>
              </a:rPr>
              <a:t>お留おきくださ</a:t>
            </a:r>
            <a:r>
              <a:rPr lang="ja-JP" altLang="en-US" sz="2400" dirty="0">
                <a:solidFill>
                  <a:schemeClr val="tx1"/>
                </a:solidFill>
              </a:rPr>
              <a:t>い</a:t>
            </a:r>
            <a:endParaRPr kumimoji="1" lang="ja-JP" altLang="en-US" sz="2400" dirty="0">
              <a:solidFill>
                <a:schemeClr val="tx1"/>
              </a:solidFill>
            </a:endParaRPr>
          </a:p>
        </p:txBody>
      </p:sp>
    </p:spTree>
    <p:extLst>
      <p:ext uri="{BB962C8B-B14F-4D97-AF65-F5344CB8AC3E}">
        <p14:creationId xmlns:p14="http://schemas.microsoft.com/office/powerpoint/2010/main" val="3670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2" grpId="0"/>
      <p:bldP spid="13" grpId="0"/>
      <p:bldP spid="14" grpId="0"/>
      <p:bldP spid="2" grpId="0"/>
      <p:bldP spid="15" grpId="0"/>
      <p:bldP spid="16" grpId="0"/>
      <p:bldP spid="23"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61" y="619893"/>
            <a:ext cx="8608142" cy="5713654"/>
          </a:xfrm>
          <a:prstGeom prst="rect">
            <a:avLst/>
          </a:prstGeom>
        </p:spPr>
      </p:pic>
      <p:sp>
        <p:nvSpPr>
          <p:cNvPr id="3" name="テキスト ボックス 2"/>
          <p:cNvSpPr txBox="1"/>
          <p:nvPr/>
        </p:nvSpPr>
        <p:spPr>
          <a:xfrm>
            <a:off x="10597723" y="509049"/>
            <a:ext cx="861774" cy="5935341"/>
          </a:xfrm>
          <a:prstGeom prst="rect">
            <a:avLst/>
          </a:prstGeom>
          <a:noFill/>
        </p:spPr>
        <p:txBody>
          <a:bodyPr vert="eaVert" wrap="square" rtlCol="0">
            <a:spAutoFit/>
          </a:bodyPr>
          <a:lstStyle/>
          <a:p>
            <a:r>
              <a:rPr kumimoji="1" lang="ja-JP" altLang="en-US" sz="4400" dirty="0" smtClean="0"/>
              <a:t>市</a:t>
            </a:r>
            <a:r>
              <a:rPr kumimoji="1" lang="ja-JP" altLang="en-US" sz="4400" dirty="0" smtClean="0">
                <a:solidFill>
                  <a:srgbClr val="FF0000"/>
                </a:solidFill>
              </a:rPr>
              <a:t>民</a:t>
            </a:r>
            <a:r>
              <a:rPr kumimoji="1" lang="ja-JP" altLang="en-US" sz="4400" dirty="0" smtClean="0"/>
              <a:t>発電所</a:t>
            </a:r>
            <a:endParaRPr kumimoji="1" lang="ja-JP" altLang="en-US" sz="4400" dirty="0"/>
          </a:p>
        </p:txBody>
      </p:sp>
      <p:sp>
        <p:nvSpPr>
          <p:cNvPr id="4" name="テキスト ボックス 3"/>
          <p:cNvSpPr txBox="1"/>
          <p:nvPr/>
        </p:nvSpPr>
        <p:spPr>
          <a:xfrm>
            <a:off x="485246" y="509049"/>
            <a:ext cx="861774" cy="5935341"/>
          </a:xfrm>
          <a:prstGeom prst="rect">
            <a:avLst/>
          </a:prstGeom>
          <a:noFill/>
        </p:spPr>
        <p:txBody>
          <a:bodyPr vert="eaVert" wrap="square" rtlCol="0">
            <a:spAutoFit/>
          </a:bodyPr>
          <a:lstStyle/>
          <a:p>
            <a:r>
              <a:rPr kumimoji="1" lang="ja-JP" altLang="en-US" sz="4400" dirty="0" smtClean="0">
                <a:solidFill>
                  <a:srgbClr val="FF0000"/>
                </a:solidFill>
              </a:rPr>
              <a:t>現</a:t>
            </a:r>
            <a:r>
              <a:rPr kumimoji="1" lang="ja-JP" altLang="en-US" sz="4400" dirty="0" smtClean="0"/>
              <a:t>在進行形！</a:t>
            </a:r>
            <a:endParaRPr kumimoji="1" lang="ja-JP" altLang="en-US" sz="4400" dirty="0"/>
          </a:p>
        </p:txBody>
      </p:sp>
    </p:spTree>
    <p:extLst>
      <p:ext uri="{BB962C8B-B14F-4D97-AF65-F5344CB8AC3E}">
        <p14:creationId xmlns:p14="http://schemas.microsoft.com/office/powerpoint/2010/main" val="3288624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668000" y="545690"/>
            <a:ext cx="923330" cy="5626510"/>
          </a:xfrm>
          <a:prstGeom prst="rect">
            <a:avLst/>
          </a:prstGeom>
          <a:noFill/>
        </p:spPr>
        <p:txBody>
          <a:bodyPr vert="eaVert" wrap="square" rtlCol="0">
            <a:spAutoFit/>
          </a:bodyPr>
          <a:lstStyle/>
          <a:p>
            <a:r>
              <a:rPr kumimoji="1" lang="ja-JP" altLang="en-US" sz="4800" dirty="0" smtClean="0"/>
              <a:t>市</a:t>
            </a:r>
            <a:r>
              <a:rPr kumimoji="1" lang="ja-JP" altLang="en-US" sz="4800" dirty="0" smtClean="0">
                <a:solidFill>
                  <a:srgbClr val="FF0000"/>
                </a:solidFill>
              </a:rPr>
              <a:t>民</a:t>
            </a:r>
            <a:r>
              <a:rPr kumimoji="1" lang="ja-JP" altLang="en-US" sz="4800" dirty="0" smtClean="0"/>
              <a:t>発電所</a:t>
            </a:r>
            <a:endParaRPr kumimoji="1" lang="ja-JP" altLang="en-US" sz="48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632" y="221226"/>
            <a:ext cx="5486400" cy="41148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9" y="2462980"/>
            <a:ext cx="5294671" cy="3971003"/>
          </a:xfrm>
          <a:prstGeom prst="rect">
            <a:avLst/>
          </a:prstGeom>
        </p:spPr>
      </p:pic>
      <p:sp>
        <p:nvSpPr>
          <p:cNvPr id="6" name="テキスト ボックス 5"/>
          <p:cNvSpPr txBox="1"/>
          <p:nvPr/>
        </p:nvSpPr>
        <p:spPr>
          <a:xfrm>
            <a:off x="567813" y="5031061"/>
            <a:ext cx="4744065" cy="707886"/>
          </a:xfrm>
          <a:prstGeom prst="rect">
            <a:avLst/>
          </a:prstGeom>
          <a:noFill/>
        </p:spPr>
        <p:txBody>
          <a:bodyPr wrap="square" rtlCol="0">
            <a:spAutoFit/>
          </a:bodyPr>
          <a:lstStyle/>
          <a:p>
            <a:r>
              <a:rPr kumimoji="1" lang="ja-JP" altLang="en-US" sz="4000" dirty="0" smtClean="0"/>
              <a:t>ソー</a:t>
            </a:r>
            <a:r>
              <a:rPr kumimoji="1" lang="ja-JP" altLang="en-US" sz="4000" dirty="0" smtClean="0">
                <a:solidFill>
                  <a:srgbClr val="FF0000"/>
                </a:solidFill>
              </a:rPr>
              <a:t>ラ</a:t>
            </a:r>
            <a:r>
              <a:rPr kumimoji="1" lang="ja-JP" altLang="en-US" sz="4000" dirty="0" smtClean="0"/>
              <a:t>ーシェアリング</a:t>
            </a:r>
            <a:endParaRPr kumimoji="1" lang="ja-JP" altLang="en-US" sz="4000" dirty="0"/>
          </a:p>
        </p:txBody>
      </p:sp>
    </p:spTree>
    <p:extLst>
      <p:ext uri="{BB962C8B-B14F-4D97-AF65-F5344CB8AC3E}">
        <p14:creationId xmlns:p14="http://schemas.microsoft.com/office/powerpoint/2010/main" val="64345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20856" y="203745"/>
            <a:ext cx="7340643" cy="584775"/>
          </a:xfrm>
          <a:prstGeom prst="rect">
            <a:avLst/>
          </a:prstGeom>
          <a:noFill/>
        </p:spPr>
        <p:txBody>
          <a:bodyPr wrap="square" rtlCol="0">
            <a:spAutoFit/>
          </a:bodyPr>
          <a:lstStyle/>
          <a:p>
            <a:r>
              <a:rPr kumimoji="1" lang="en-US" altLang="ja-JP" sz="3200" b="1" dirty="0" smtClean="0"/>
              <a:t>《</a:t>
            </a:r>
            <a:r>
              <a:rPr kumimoji="1" lang="ja-JP" altLang="en-US" sz="3200" b="1" dirty="0" smtClean="0">
                <a:solidFill>
                  <a:srgbClr val="FF0000"/>
                </a:solidFill>
              </a:rPr>
              <a:t>場</a:t>
            </a:r>
            <a:r>
              <a:rPr kumimoji="1" lang="en-US" altLang="ja-JP" sz="3200" b="1" dirty="0" smtClean="0"/>
              <a:t>》</a:t>
            </a:r>
            <a:r>
              <a:rPr kumimoji="1" lang="ja-JP" altLang="en-US" sz="3200" b="1" dirty="0" smtClean="0"/>
              <a:t>としての市</a:t>
            </a:r>
            <a:r>
              <a:rPr kumimoji="1" lang="ja-JP" altLang="en-US" sz="3200" b="1" dirty="0" smtClean="0">
                <a:solidFill>
                  <a:srgbClr val="FF0000"/>
                </a:solidFill>
              </a:rPr>
              <a:t>民</a:t>
            </a:r>
            <a:r>
              <a:rPr kumimoji="1" lang="ja-JP" altLang="en-US" sz="3200" b="1" dirty="0" smtClean="0"/>
              <a:t>発電所を作ろう！</a:t>
            </a:r>
            <a:endParaRPr kumimoji="1" lang="ja-JP" altLang="en-US" sz="3200" b="1" dirty="0"/>
          </a:p>
        </p:txBody>
      </p:sp>
      <p:sp>
        <p:nvSpPr>
          <p:cNvPr id="7" name="円/楕円 6"/>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rot="20615735">
            <a:off x="220788" y="281809"/>
            <a:ext cx="1569660" cy="646331"/>
          </a:xfrm>
          <a:prstGeom prst="rect">
            <a:avLst/>
          </a:prstGeom>
          <a:noFill/>
        </p:spPr>
        <p:txBody>
          <a:bodyPr wrap="none" rtlCol="0">
            <a:spAutoFit/>
          </a:bodyPr>
          <a:lstStyle/>
          <a:p>
            <a:r>
              <a:rPr lang="ja-JP" altLang="en-US" sz="3600" dirty="0">
                <a:solidFill>
                  <a:schemeClr val="bg1"/>
                </a:solidFill>
                <a:latin typeface="じゆうちょうフォント" panose="02000600000000000000" pitchFamily="2" charset="-128"/>
                <a:ea typeface="じゆうちょうフォント" panose="02000600000000000000" pitchFamily="2" charset="-128"/>
              </a:rPr>
              <a:t>居場所</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9" name="テキスト ボックス 8"/>
          <p:cNvSpPr txBox="1"/>
          <p:nvPr/>
        </p:nvSpPr>
        <p:spPr>
          <a:xfrm>
            <a:off x="2011690" y="886463"/>
            <a:ext cx="7774885" cy="584775"/>
          </a:xfrm>
          <a:prstGeom prst="rect">
            <a:avLst/>
          </a:prstGeom>
          <a:noFill/>
        </p:spPr>
        <p:txBody>
          <a:bodyPr wrap="none" rtlCol="0">
            <a:spAutoFit/>
          </a:bodyPr>
          <a:lstStyle/>
          <a:p>
            <a:r>
              <a:rPr kumimoji="1" lang="en-US" altLang="ja-JP" sz="3200" b="1" dirty="0" smtClean="0">
                <a:solidFill>
                  <a:schemeClr val="accent5">
                    <a:lumMod val="75000"/>
                  </a:schemeClr>
                </a:solidFill>
              </a:rPr>
              <a:t>【</a:t>
            </a:r>
            <a:r>
              <a:rPr kumimoji="1" lang="ja-JP" altLang="en-US" sz="3200" b="1" dirty="0" smtClean="0">
                <a:solidFill>
                  <a:schemeClr val="accent5">
                    <a:lumMod val="75000"/>
                  </a:schemeClr>
                </a:solidFill>
              </a:rPr>
              <a:t>例</a:t>
            </a:r>
            <a:r>
              <a:rPr kumimoji="1" lang="en-US" altLang="ja-JP" sz="3200" b="1" dirty="0" smtClean="0">
                <a:solidFill>
                  <a:schemeClr val="accent5">
                    <a:lumMod val="75000"/>
                  </a:schemeClr>
                </a:solidFill>
              </a:rPr>
              <a:t>】</a:t>
            </a:r>
            <a:r>
              <a:rPr kumimoji="1" lang="ja-JP" altLang="en-US" sz="3200" b="1" dirty="0" smtClean="0">
                <a:solidFill>
                  <a:schemeClr val="accent5">
                    <a:lumMod val="75000"/>
                  </a:schemeClr>
                </a:solidFill>
              </a:rPr>
              <a:t>こどもを放射能から守る団体がつくる！</a:t>
            </a:r>
            <a:endParaRPr kumimoji="1" lang="ja-JP" altLang="en-US" sz="3200" b="1" dirty="0">
              <a:solidFill>
                <a:schemeClr val="accent5">
                  <a:lumMod val="75000"/>
                </a:schemeClr>
              </a:solidFill>
            </a:endParaRPr>
          </a:p>
        </p:txBody>
      </p:sp>
      <p:sp>
        <p:nvSpPr>
          <p:cNvPr id="10" name="円/楕円 9"/>
          <p:cNvSpPr/>
          <p:nvPr/>
        </p:nvSpPr>
        <p:spPr>
          <a:xfrm>
            <a:off x="241300" y="1714500"/>
            <a:ext cx="24511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集いの場が</a:t>
            </a:r>
            <a:endParaRPr kumimoji="1" lang="en-US" altLang="ja-JP" sz="2400" dirty="0" smtClean="0">
              <a:solidFill>
                <a:schemeClr val="tx1"/>
              </a:solidFill>
            </a:endParaRPr>
          </a:p>
          <a:p>
            <a:pPr algn="ctr"/>
            <a:r>
              <a:rPr kumimoji="1" lang="ja-JP" altLang="en-US" sz="2400" dirty="0" smtClean="0">
                <a:solidFill>
                  <a:schemeClr val="tx1"/>
                </a:solidFill>
              </a:rPr>
              <a:t>欲しい</a:t>
            </a:r>
            <a:endParaRPr kumimoji="1" lang="ja-JP" altLang="en-US" sz="2400" dirty="0">
              <a:solidFill>
                <a:schemeClr val="tx1"/>
              </a:solidFill>
            </a:endParaRPr>
          </a:p>
        </p:txBody>
      </p:sp>
      <p:sp>
        <p:nvSpPr>
          <p:cNvPr id="11" name="円/楕円 10"/>
          <p:cNvSpPr/>
          <p:nvPr/>
        </p:nvSpPr>
        <p:spPr>
          <a:xfrm>
            <a:off x="228600" y="3213100"/>
            <a:ext cx="24638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明るい話が</a:t>
            </a:r>
            <a:endParaRPr kumimoji="1" lang="en-US" altLang="ja-JP" sz="2400" dirty="0" smtClean="0">
              <a:solidFill>
                <a:schemeClr val="tx1"/>
              </a:solidFill>
            </a:endParaRPr>
          </a:p>
          <a:p>
            <a:pPr algn="ctr"/>
            <a:r>
              <a:rPr kumimoji="1" lang="ja-JP" altLang="en-US" sz="2400" dirty="0" smtClean="0">
                <a:solidFill>
                  <a:schemeClr val="tx1"/>
                </a:solidFill>
              </a:rPr>
              <a:t>欲しい</a:t>
            </a:r>
            <a:endParaRPr kumimoji="1" lang="ja-JP" altLang="en-US" sz="2400" dirty="0">
              <a:solidFill>
                <a:schemeClr val="tx1"/>
              </a:solidFill>
            </a:endParaRPr>
          </a:p>
        </p:txBody>
      </p:sp>
      <p:sp>
        <p:nvSpPr>
          <p:cNvPr id="12" name="円/楕円 11"/>
          <p:cNvSpPr/>
          <p:nvPr/>
        </p:nvSpPr>
        <p:spPr>
          <a:xfrm>
            <a:off x="228600" y="4635500"/>
            <a:ext cx="24638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活動資金が</a:t>
            </a:r>
            <a:endParaRPr kumimoji="1" lang="en-US" altLang="ja-JP" sz="2400" dirty="0" smtClean="0">
              <a:solidFill>
                <a:schemeClr val="tx1"/>
              </a:solidFill>
            </a:endParaRPr>
          </a:p>
          <a:p>
            <a:pPr algn="ctr"/>
            <a:r>
              <a:rPr kumimoji="1" lang="ja-JP" altLang="en-US" sz="2400" dirty="0" smtClean="0">
                <a:solidFill>
                  <a:schemeClr val="tx1"/>
                </a:solidFill>
              </a:rPr>
              <a:t>欲しい</a:t>
            </a:r>
            <a:endParaRPr kumimoji="1" lang="ja-JP" altLang="en-US" sz="2400" dirty="0">
              <a:solidFill>
                <a:schemeClr val="tx1"/>
              </a:solidFill>
            </a:endParaRPr>
          </a:p>
        </p:txBody>
      </p:sp>
      <p:sp>
        <p:nvSpPr>
          <p:cNvPr id="13" name="円/楕円 12"/>
          <p:cNvSpPr/>
          <p:nvPr/>
        </p:nvSpPr>
        <p:spPr>
          <a:xfrm>
            <a:off x="6273800" y="1714500"/>
            <a:ext cx="24384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会の広がりが欲しい</a:t>
            </a:r>
            <a:endParaRPr kumimoji="1" lang="ja-JP" altLang="en-US" sz="2400" dirty="0">
              <a:solidFill>
                <a:schemeClr val="tx1"/>
              </a:solidFill>
            </a:endParaRPr>
          </a:p>
        </p:txBody>
      </p:sp>
      <p:sp>
        <p:nvSpPr>
          <p:cNvPr id="14" name="円/楕円 13"/>
          <p:cNvSpPr/>
          <p:nvPr/>
        </p:nvSpPr>
        <p:spPr>
          <a:xfrm>
            <a:off x="6299200" y="3200400"/>
            <a:ext cx="24130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会の継続性が欲しい</a:t>
            </a:r>
            <a:endParaRPr kumimoji="1" lang="ja-JP" altLang="en-US" sz="2400" dirty="0">
              <a:solidFill>
                <a:schemeClr val="tx1"/>
              </a:solidFill>
            </a:endParaRPr>
          </a:p>
        </p:txBody>
      </p:sp>
      <p:sp>
        <p:nvSpPr>
          <p:cNvPr id="15" name="円/楕円 14"/>
          <p:cNvSpPr/>
          <p:nvPr/>
        </p:nvSpPr>
        <p:spPr>
          <a:xfrm>
            <a:off x="6286500" y="4660900"/>
            <a:ext cx="24257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具体的成果が欲しい</a:t>
            </a:r>
            <a:endParaRPr kumimoji="1" lang="ja-JP" altLang="en-US" sz="2400" dirty="0">
              <a:solidFill>
                <a:schemeClr val="tx1"/>
              </a:solidFill>
            </a:endParaRPr>
          </a:p>
        </p:txBody>
      </p:sp>
      <p:sp>
        <p:nvSpPr>
          <p:cNvPr id="16" name="円/楕円 15"/>
          <p:cNvSpPr/>
          <p:nvPr/>
        </p:nvSpPr>
        <p:spPr>
          <a:xfrm>
            <a:off x="3098800" y="1714500"/>
            <a:ext cx="28194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畑の上で</a:t>
            </a:r>
            <a:endParaRPr kumimoji="1" lang="en-US" altLang="ja-JP" sz="2400" dirty="0" smtClean="0">
              <a:solidFill>
                <a:schemeClr val="bg1"/>
              </a:solidFill>
            </a:endParaRPr>
          </a:p>
          <a:p>
            <a:pPr algn="ctr"/>
            <a:r>
              <a:rPr kumimoji="1" lang="ja-JP" altLang="en-US" sz="2400" dirty="0" smtClean="0">
                <a:solidFill>
                  <a:schemeClr val="bg1"/>
                </a:solidFill>
              </a:rPr>
              <a:t>子どもと発電</a:t>
            </a:r>
            <a:endParaRPr kumimoji="1" lang="ja-JP" altLang="en-US" sz="2400" dirty="0">
              <a:solidFill>
                <a:schemeClr val="bg1"/>
              </a:solidFill>
            </a:endParaRPr>
          </a:p>
        </p:txBody>
      </p:sp>
      <p:sp>
        <p:nvSpPr>
          <p:cNvPr id="17" name="円/楕円 16"/>
          <p:cNvSpPr/>
          <p:nvPr/>
        </p:nvSpPr>
        <p:spPr>
          <a:xfrm>
            <a:off x="3098800" y="3200400"/>
            <a:ext cx="28194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未来を</a:t>
            </a:r>
            <a:r>
              <a:rPr lang="ja-JP" altLang="en-US" sz="2400" dirty="0" smtClean="0">
                <a:solidFill>
                  <a:schemeClr val="bg1"/>
                </a:solidFill>
              </a:rPr>
              <a:t>耕している実感</a:t>
            </a:r>
            <a:endParaRPr kumimoji="1" lang="ja-JP" altLang="en-US" sz="2400" dirty="0">
              <a:solidFill>
                <a:schemeClr val="bg1"/>
              </a:solidFill>
            </a:endParaRPr>
          </a:p>
        </p:txBody>
      </p:sp>
      <p:sp>
        <p:nvSpPr>
          <p:cNvPr id="18" name="円/楕円 17"/>
          <p:cNvSpPr/>
          <p:nvPr/>
        </p:nvSpPr>
        <p:spPr>
          <a:xfrm>
            <a:off x="3098800" y="4635500"/>
            <a:ext cx="28194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インカムとしての役割</a:t>
            </a:r>
            <a:endParaRPr kumimoji="1" lang="ja-JP" altLang="en-US" sz="2400" dirty="0">
              <a:solidFill>
                <a:schemeClr val="bg1"/>
              </a:solidFill>
            </a:endParaRPr>
          </a:p>
        </p:txBody>
      </p:sp>
      <p:sp>
        <p:nvSpPr>
          <p:cNvPr id="19" name="円/楕円 18"/>
          <p:cNvSpPr/>
          <p:nvPr/>
        </p:nvSpPr>
        <p:spPr>
          <a:xfrm>
            <a:off x="9067800" y="1714500"/>
            <a:ext cx="27813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新機軸による新たな繋がり</a:t>
            </a:r>
            <a:endParaRPr kumimoji="1" lang="ja-JP" altLang="en-US" sz="2400" dirty="0">
              <a:solidFill>
                <a:schemeClr val="bg1"/>
              </a:solidFill>
            </a:endParaRPr>
          </a:p>
        </p:txBody>
      </p:sp>
      <p:sp>
        <p:nvSpPr>
          <p:cNvPr id="20" name="円/楕円 19"/>
          <p:cNvSpPr/>
          <p:nvPr/>
        </p:nvSpPr>
        <p:spPr>
          <a:xfrm>
            <a:off x="9067800" y="3200400"/>
            <a:ext cx="27813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活動のベース基地になる</a:t>
            </a:r>
            <a:endParaRPr kumimoji="1" lang="ja-JP" altLang="en-US" sz="2400" dirty="0">
              <a:solidFill>
                <a:schemeClr val="bg1"/>
              </a:solidFill>
            </a:endParaRPr>
          </a:p>
        </p:txBody>
      </p:sp>
      <p:sp>
        <p:nvSpPr>
          <p:cNvPr id="21" name="円/楕円 20"/>
          <p:cNvSpPr/>
          <p:nvPr/>
        </p:nvSpPr>
        <p:spPr>
          <a:xfrm>
            <a:off x="9067800" y="4635500"/>
            <a:ext cx="27813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直接的</a:t>
            </a:r>
            <a:endParaRPr kumimoji="1" lang="en-US" altLang="ja-JP" sz="2400" dirty="0" smtClean="0">
              <a:solidFill>
                <a:schemeClr val="bg1"/>
              </a:solidFill>
            </a:endParaRPr>
          </a:p>
          <a:p>
            <a:pPr algn="ctr"/>
            <a:r>
              <a:rPr lang="ja-JP" altLang="en-US" sz="2400" dirty="0" smtClean="0">
                <a:solidFill>
                  <a:schemeClr val="bg1"/>
                </a:solidFill>
              </a:rPr>
              <a:t>脱原子力</a:t>
            </a:r>
            <a:endParaRPr lang="en-US" altLang="ja-JP" sz="2400" dirty="0" smtClean="0">
              <a:solidFill>
                <a:schemeClr val="bg1"/>
              </a:solidFill>
            </a:endParaRPr>
          </a:p>
          <a:p>
            <a:pPr algn="ctr"/>
            <a:r>
              <a:rPr lang="ja-JP" altLang="en-US" sz="2400" dirty="0" smtClean="0">
                <a:solidFill>
                  <a:schemeClr val="bg1"/>
                </a:solidFill>
              </a:rPr>
              <a:t>脱化石燃料</a:t>
            </a:r>
            <a:endParaRPr kumimoji="1" lang="ja-JP" altLang="en-US" sz="2400" dirty="0">
              <a:solidFill>
                <a:schemeClr val="bg1"/>
              </a:solidFill>
            </a:endParaRPr>
          </a:p>
        </p:txBody>
      </p:sp>
      <p:sp>
        <p:nvSpPr>
          <p:cNvPr id="23" name="ストライプ矢印 22"/>
          <p:cNvSpPr/>
          <p:nvPr/>
        </p:nvSpPr>
        <p:spPr>
          <a:xfrm>
            <a:off x="2527300" y="209561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トライプ矢印 23"/>
          <p:cNvSpPr/>
          <p:nvPr/>
        </p:nvSpPr>
        <p:spPr>
          <a:xfrm>
            <a:off x="2527300" y="35750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トライプ矢印 24"/>
          <p:cNvSpPr/>
          <p:nvPr/>
        </p:nvSpPr>
        <p:spPr>
          <a:xfrm>
            <a:off x="2527300" y="49974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トライプ矢印 25"/>
          <p:cNvSpPr/>
          <p:nvPr/>
        </p:nvSpPr>
        <p:spPr>
          <a:xfrm>
            <a:off x="8597900" y="209561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トライプ矢印 26"/>
          <p:cNvSpPr/>
          <p:nvPr/>
        </p:nvSpPr>
        <p:spPr>
          <a:xfrm>
            <a:off x="8597900" y="35750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トライプ矢印 27"/>
          <p:cNvSpPr/>
          <p:nvPr/>
        </p:nvSpPr>
        <p:spPr>
          <a:xfrm>
            <a:off x="8597900" y="49974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41300" y="6311824"/>
            <a:ext cx="11607800" cy="584775"/>
          </a:xfrm>
          <a:prstGeom prst="rect">
            <a:avLst/>
          </a:prstGeom>
          <a:noFill/>
        </p:spPr>
        <p:txBody>
          <a:bodyPr wrap="square" rtlCol="0">
            <a:spAutoFit/>
          </a:bodyPr>
          <a:lstStyle/>
          <a:p>
            <a:pPr algn="ctr"/>
            <a:r>
              <a:rPr kumimoji="1" lang="ja-JP" altLang="en-US" sz="3200" b="1" dirty="0" smtClean="0"/>
              <a:t>じぶん達の</a:t>
            </a:r>
            <a:r>
              <a:rPr kumimoji="1" lang="en-US" altLang="ja-JP" sz="3200" b="1" dirty="0" smtClean="0"/>
              <a:t>【</a:t>
            </a:r>
            <a:r>
              <a:rPr kumimoji="1" lang="ja-JP" altLang="en-US" sz="3200" b="1" dirty="0" smtClean="0">
                <a:solidFill>
                  <a:srgbClr val="FF0000"/>
                </a:solidFill>
              </a:rPr>
              <a:t>居</a:t>
            </a:r>
            <a:r>
              <a:rPr kumimoji="1" lang="ja-JP" altLang="en-US" sz="3200" b="1" dirty="0" smtClean="0"/>
              <a:t>場所</a:t>
            </a:r>
            <a:r>
              <a:rPr kumimoji="1" lang="en-US" altLang="ja-JP" sz="3200" b="1" dirty="0" smtClean="0"/>
              <a:t>】</a:t>
            </a:r>
            <a:r>
              <a:rPr kumimoji="1" lang="ja-JP" altLang="en-US" sz="3200" b="1" dirty="0" smtClean="0"/>
              <a:t>をつくろう！じぶん達の</a:t>
            </a:r>
            <a:r>
              <a:rPr kumimoji="1" lang="en-US" altLang="ja-JP" sz="3200" b="1" dirty="0" smtClean="0"/>
              <a:t>【</a:t>
            </a:r>
            <a:r>
              <a:rPr kumimoji="1" lang="ja-JP" altLang="en-US" sz="3200" b="1" dirty="0" smtClean="0">
                <a:solidFill>
                  <a:srgbClr val="FF0000"/>
                </a:solidFill>
              </a:rPr>
              <a:t>物</a:t>
            </a:r>
            <a:r>
              <a:rPr kumimoji="1" lang="ja-JP" altLang="en-US" sz="3200" b="1" dirty="0" smtClean="0"/>
              <a:t>語</a:t>
            </a:r>
            <a:r>
              <a:rPr kumimoji="1" lang="en-US" altLang="ja-JP" sz="3200" b="1" dirty="0" smtClean="0"/>
              <a:t>】</a:t>
            </a:r>
            <a:r>
              <a:rPr kumimoji="1" lang="ja-JP" altLang="en-US" sz="3200" b="1" dirty="0" smtClean="0"/>
              <a:t>をつくろう！</a:t>
            </a:r>
            <a:endParaRPr kumimoji="1" lang="ja-JP" altLang="en-US" sz="3200" b="1" dirty="0"/>
          </a:p>
        </p:txBody>
      </p:sp>
    </p:spTree>
    <p:extLst>
      <p:ext uri="{BB962C8B-B14F-4D97-AF65-F5344CB8AC3E}">
        <p14:creationId xmlns:p14="http://schemas.microsoft.com/office/powerpoint/2010/main" val="77069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87176" y="204240"/>
            <a:ext cx="7340643" cy="584775"/>
          </a:xfrm>
          <a:prstGeom prst="rect">
            <a:avLst/>
          </a:prstGeom>
          <a:noFill/>
        </p:spPr>
        <p:txBody>
          <a:bodyPr wrap="square" rtlCol="0">
            <a:spAutoFit/>
          </a:bodyPr>
          <a:lstStyle/>
          <a:p>
            <a:pPr algn="ctr"/>
            <a:r>
              <a:rPr kumimoji="1" lang="en-US" altLang="ja-JP" sz="3200" b="1" dirty="0" smtClean="0"/>
              <a:t>《</a:t>
            </a:r>
            <a:r>
              <a:rPr kumimoji="1" lang="ja-JP" altLang="en-US" sz="3200" b="1" dirty="0" smtClean="0">
                <a:solidFill>
                  <a:srgbClr val="FF0000"/>
                </a:solidFill>
              </a:rPr>
              <a:t>場</a:t>
            </a:r>
            <a:r>
              <a:rPr kumimoji="1" lang="en-US" altLang="ja-JP" sz="3200" b="1" dirty="0" smtClean="0"/>
              <a:t>》</a:t>
            </a:r>
            <a:r>
              <a:rPr kumimoji="1" lang="ja-JP" altLang="en-US" sz="3200" b="1" dirty="0" smtClean="0"/>
              <a:t>としての市</a:t>
            </a:r>
            <a:r>
              <a:rPr kumimoji="1" lang="ja-JP" altLang="en-US" sz="3200" b="1" dirty="0" smtClean="0">
                <a:solidFill>
                  <a:srgbClr val="FF0000"/>
                </a:solidFill>
              </a:rPr>
              <a:t>民</a:t>
            </a:r>
            <a:r>
              <a:rPr kumimoji="1" lang="ja-JP" altLang="en-US" sz="3200" b="1" dirty="0" smtClean="0"/>
              <a:t>発電所を作ろう！</a:t>
            </a:r>
            <a:endParaRPr kumimoji="1" lang="ja-JP" altLang="en-US" sz="3200" b="1" dirty="0"/>
          </a:p>
        </p:txBody>
      </p:sp>
      <p:sp>
        <p:nvSpPr>
          <p:cNvPr id="7" name="円/楕円 6"/>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rot="20615735">
            <a:off x="451621" y="281809"/>
            <a:ext cx="1107996" cy="646331"/>
          </a:xfrm>
          <a:prstGeom prst="rect">
            <a:avLst/>
          </a:prstGeom>
          <a:noFill/>
        </p:spPr>
        <p:txBody>
          <a:bodyPr wrap="none" rtlCol="0">
            <a:spAutoFit/>
          </a:bodyPr>
          <a:lstStyle/>
          <a:p>
            <a:r>
              <a:rPr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決心</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9" name="テキスト ボックス 8"/>
          <p:cNvSpPr txBox="1"/>
          <p:nvPr/>
        </p:nvSpPr>
        <p:spPr>
          <a:xfrm>
            <a:off x="1509343" y="885279"/>
            <a:ext cx="10307630" cy="584775"/>
          </a:xfrm>
          <a:prstGeom prst="rect">
            <a:avLst/>
          </a:prstGeom>
          <a:noFill/>
        </p:spPr>
        <p:txBody>
          <a:bodyPr wrap="none" rtlCol="0">
            <a:spAutoFit/>
          </a:bodyPr>
          <a:lstStyle/>
          <a:p>
            <a:r>
              <a:rPr kumimoji="1" lang="ja-JP" altLang="en-US" sz="3200" b="1" dirty="0" smtClean="0">
                <a:solidFill>
                  <a:schemeClr val="accent5">
                    <a:lumMod val="75000"/>
                  </a:schemeClr>
                </a:solidFill>
              </a:rPr>
              <a:t>だれでも参加＆実現可能であるスキームを大切にしたい！</a:t>
            </a:r>
            <a:endParaRPr kumimoji="1" lang="ja-JP" altLang="en-US" sz="3200" b="1" dirty="0">
              <a:solidFill>
                <a:schemeClr val="accent5">
                  <a:lumMod val="75000"/>
                </a:schemeClr>
              </a:solidFill>
            </a:endParaRPr>
          </a:p>
        </p:txBody>
      </p:sp>
      <p:sp>
        <p:nvSpPr>
          <p:cNvPr id="10" name="円/楕円 9"/>
          <p:cNvSpPr/>
          <p:nvPr/>
        </p:nvSpPr>
        <p:spPr>
          <a:xfrm>
            <a:off x="723900" y="1714500"/>
            <a:ext cx="24511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資金面</a:t>
            </a:r>
            <a:endParaRPr kumimoji="1" lang="ja-JP" altLang="en-US" sz="2400" dirty="0">
              <a:solidFill>
                <a:schemeClr val="tx1"/>
              </a:solidFill>
            </a:endParaRPr>
          </a:p>
        </p:txBody>
      </p:sp>
      <p:sp>
        <p:nvSpPr>
          <p:cNvPr id="11" name="円/楕円 10"/>
          <p:cNvSpPr/>
          <p:nvPr/>
        </p:nvSpPr>
        <p:spPr>
          <a:xfrm>
            <a:off x="711200" y="3213100"/>
            <a:ext cx="24638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技術面</a:t>
            </a:r>
            <a:endParaRPr kumimoji="1" lang="ja-JP" altLang="en-US" sz="2400" dirty="0">
              <a:solidFill>
                <a:schemeClr val="tx1"/>
              </a:solidFill>
            </a:endParaRPr>
          </a:p>
        </p:txBody>
      </p:sp>
      <p:sp>
        <p:nvSpPr>
          <p:cNvPr id="12" name="円/楕円 11"/>
          <p:cNvSpPr/>
          <p:nvPr/>
        </p:nvSpPr>
        <p:spPr>
          <a:xfrm>
            <a:off x="711200" y="4635500"/>
            <a:ext cx="24638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物語</a:t>
            </a:r>
            <a:endParaRPr kumimoji="1" lang="ja-JP" altLang="en-US" sz="2400" dirty="0">
              <a:solidFill>
                <a:schemeClr val="tx1"/>
              </a:solidFill>
            </a:endParaRPr>
          </a:p>
        </p:txBody>
      </p:sp>
      <p:sp>
        <p:nvSpPr>
          <p:cNvPr id="16" name="円/楕円 15"/>
          <p:cNvSpPr/>
          <p:nvPr/>
        </p:nvSpPr>
        <p:spPr>
          <a:xfrm>
            <a:off x="3581400" y="1714500"/>
            <a:ext cx="33655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bg1"/>
                </a:solidFill>
              </a:rPr>
              <a:t>1</a:t>
            </a:r>
            <a:r>
              <a:rPr kumimoji="1" lang="ja-JP" altLang="en-US" sz="2400" dirty="0" smtClean="0">
                <a:solidFill>
                  <a:schemeClr val="bg1"/>
                </a:solidFill>
              </a:rPr>
              <a:t>口</a:t>
            </a:r>
            <a:r>
              <a:rPr kumimoji="1" lang="en-US" altLang="ja-JP" sz="2400" dirty="0" smtClean="0">
                <a:solidFill>
                  <a:schemeClr val="bg1"/>
                </a:solidFill>
              </a:rPr>
              <a:t>1</a:t>
            </a:r>
            <a:r>
              <a:rPr kumimoji="1" lang="ja-JP" altLang="en-US" sz="2400" dirty="0" smtClean="0">
                <a:solidFill>
                  <a:schemeClr val="bg1"/>
                </a:solidFill>
              </a:rPr>
              <a:t>万～</a:t>
            </a:r>
            <a:r>
              <a:rPr lang="en-US" altLang="ja-JP" sz="2400" dirty="0" smtClean="0">
                <a:solidFill>
                  <a:schemeClr val="bg1"/>
                </a:solidFill>
              </a:rPr>
              <a:t>5</a:t>
            </a:r>
            <a:r>
              <a:rPr lang="ja-JP" altLang="en-US" sz="2400" dirty="0">
                <a:solidFill>
                  <a:schemeClr val="bg1"/>
                </a:solidFill>
              </a:rPr>
              <a:t>万円</a:t>
            </a:r>
            <a:endParaRPr kumimoji="1" lang="ja-JP" altLang="en-US" sz="2400" dirty="0">
              <a:solidFill>
                <a:schemeClr val="bg1"/>
              </a:solidFill>
            </a:endParaRPr>
          </a:p>
        </p:txBody>
      </p:sp>
      <p:sp>
        <p:nvSpPr>
          <p:cNvPr id="17" name="円/楕円 16"/>
          <p:cNvSpPr/>
          <p:nvPr/>
        </p:nvSpPr>
        <p:spPr>
          <a:xfrm>
            <a:off x="3581400" y="3200400"/>
            <a:ext cx="33655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市民エネルギーちばが</a:t>
            </a:r>
            <a:r>
              <a:rPr lang="ja-JP" altLang="en-US" sz="2400" dirty="0" smtClean="0">
                <a:solidFill>
                  <a:schemeClr val="bg1"/>
                </a:solidFill>
              </a:rPr>
              <a:t>サポート</a:t>
            </a:r>
            <a:endParaRPr kumimoji="1" lang="ja-JP" altLang="en-US" sz="2400" dirty="0">
              <a:solidFill>
                <a:schemeClr val="bg1"/>
              </a:solidFill>
            </a:endParaRPr>
          </a:p>
        </p:txBody>
      </p:sp>
      <p:sp>
        <p:nvSpPr>
          <p:cNvPr id="18" name="円/楕円 17"/>
          <p:cNvSpPr/>
          <p:nvPr/>
        </p:nvSpPr>
        <p:spPr>
          <a:xfrm>
            <a:off x="3581400" y="4635500"/>
            <a:ext cx="3365500" cy="1206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これが一番</a:t>
            </a:r>
            <a:endParaRPr kumimoji="1" lang="en-US" altLang="ja-JP" sz="2400" dirty="0" smtClean="0">
              <a:solidFill>
                <a:schemeClr val="bg1"/>
              </a:solidFill>
            </a:endParaRPr>
          </a:p>
          <a:p>
            <a:pPr algn="ctr"/>
            <a:r>
              <a:rPr kumimoji="1" lang="ja-JP" altLang="en-US" sz="2400" dirty="0" smtClean="0">
                <a:solidFill>
                  <a:schemeClr val="bg1"/>
                </a:solidFill>
              </a:rPr>
              <a:t>大切</a:t>
            </a:r>
            <a:endParaRPr kumimoji="1" lang="ja-JP" altLang="en-US" sz="2400" dirty="0">
              <a:solidFill>
                <a:schemeClr val="bg1"/>
              </a:solidFill>
            </a:endParaRPr>
          </a:p>
        </p:txBody>
      </p:sp>
      <p:sp>
        <p:nvSpPr>
          <p:cNvPr id="23" name="ストライプ矢印 22"/>
          <p:cNvSpPr/>
          <p:nvPr/>
        </p:nvSpPr>
        <p:spPr>
          <a:xfrm>
            <a:off x="3009900" y="209561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トライプ矢印 23"/>
          <p:cNvSpPr/>
          <p:nvPr/>
        </p:nvSpPr>
        <p:spPr>
          <a:xfrm>
            <a:off x="3009900" y="35750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トライプ矢印 24"/>
          <p:cNvSpPr/>
          <p:nvPr/>
        </p:nvSpPr>
        <p:spPr>
          <a:xfrm>
            <a:off x="3009900" y="49974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41300" y="6311824"/>
            <a:ext cx="11607800" cy="584775"/>
          </a:xfrm>
          <a:prstGeom prst="rect">
            <a:avLst/>
          </a:prstGeom>
          <a:noFill/>
        </p:spPr>
        <p:txBody>
          <a:bodyPr wrap="square" rtlCol="0">
            <a:spAutoFit/>
          </a:bodyPr>
          <a:lstStyle/>
          <a:p>
            <a:pPr algn="ctr"/>
            <a:r>
              <a:rPr kumimoji="1" lang="ja-JP" altLang="en-US" sz="3200" b="1" dirty="0" smtClean="0"/>
              <a:t>じぶん達の</a:t>
            </a:r>
            <a:r>
              <a:rPr kumimoji="1" lang="en-US" altLang="ja-JP" sz="3200" b="1" dirty="0" smtClean="0"/>
              <a:t>【</a:t>
            </a:r>
            <a:r>
              <a:rPr kumimoji="1" lang="ja-JP" altLang="en-US" sz="3200" b="1" dirty="0" smtClean="0">
                <a:solidFill>
                  <a:srgbClr val="FF0000"/>
                </a:solidFill>
              </a:rPr>
              <a:t>居</a:t>
            </a:r>
            <a:r>
              <a:rPr kumimoji="1" lang="ja-JP" altLang="en-US" sz="3200" b="1" dirty="0" smtClean="0"/>
              <a:t>場所</a:t>
            </a:r>
            <a:r>
              <a:rPr kumimoji="1" lang="en-US" altLang="ja-JP" sz="3200" b="1" dirty="0" smtClean="0"/>
              <a:t>】</a:t>
            </a:r>
            <a:r>
              <a:rPr lang="ja-JP" altLang="en-US" sz="3200" b="1" dirty="0"/>
              <a:t>＆</a:t>
            </a:r>
            <a:r>
              <a:rPr kumimoji="1" lang="en-US" altLang="ja-JP" sz="3200" b="1" dirty="0" smtClean="0"/>
              <a:t>【</a:t>
            </a:r>
            <a:r>
              <a:rPr kumimoji="1" lang="ja-JP" altLang="en-US" sz="3200" b="1" dirty="0" smtClean="0">
                <a:solidFill>
                  <a:srgbClr val="FF0000"/>
                </a:solidFill>
              </a:rPr>
              <a:t>物</a:t>
            </a:r>
            <a:r>
              <a:rPr kumimoji="1" lang="ja-JP" altLang="en-US" sz="3200" b="1" dirty="0" smtClean="0"/>
              <a:t>語</a:t>
            </a:r>
            <a:r>
              <a:rPr kumimoji="1" lang="en-US" altLang="ja-JP" sz="3200" b="1" dirty="0" smtClean="0"/>
              <a:t>】</a:t>
            </a:r>
            <a:r>
              <a:rPr kumimoji="1" lang="ja-JP" altLang="en-US" sz="3200" b="1" dirty="0" smtClean="0"/>
              <a:t>の建設が社会を動かしていく！</a:t>
            </a:r>
            <a:endParaRPr kumimoji="1" lang="ja-JP" altLang="en-US" sz="3200" b="1" dirty="0"/>
          </a:p>
        </p:txBody>
      </p:sp>
      <p:sp>
        <p:nvSpPr>
          <p:cNvPr id="33" name="円/楕円 32"/>
          <p:cNvSpPr/>
          <p:nvPr/>
        </p:nvSpPr>
        <p:spPr>
          <a:xfrm>
            <a:off x="7277100" y="1714500"/>
            <a:ext cx="4000500" cy="1206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10kwh</a:t>
            </a:r>
            <a:r>
              <a:rPr kumimoji="1" lang="ja-JP" altLang="en-US" sz="2400" dirty="0" smtClean="0">
                <a:solidFill>
                  <a:schemeClr val="tx1"/>
                </a:solidFill>
              </a:rPr>
              <a:t>で約</a:t>
            </a:r>
            <a:r>
              <a:rPr kumimoji="1" lang="en-US" altLang="ja-JP" sz="2400" dirty="0" smtClean="0">
                <a:solidFill>
                  <a:schemeClr val="tx1"/>
                </a:solidFill>
              </a:rPr>
              <a:t>300</a:t>
            </a:r>
            <a:r>
              <a:rPr kumimoji="1" lang="ja-JP" altLang="en-US" sz="2400" dirty="0" smtClean="0">
                <a:solidFill>
                  <a:schemeClr val="tx1"/>
                </a:solidFill>
              </a:rPr>
              <a:t>万円⇒年</a:t>
            </a:r>
            <a:r>
              <a:rPr kumimoji="1" lang="en-US" altLang="ja-JP" sz="2400" dirty="0" smtClean="0">
                <a:solidFill>
                  <a:schemeClr val="tx1"/>
                </a:solidFill>
              </a:rPr>
              <a:t>40</a:t>
            </a:r>
            <a:r>
              <a:rPr kumimoji="1" lang="ja-JP" altLang="en-US" sz="2400" dirty="0" smtClean="0">
                <a:solidFill>
                  <a:schemeClr val="tx1"/>
                </a:solidFill>
              </a:rPr>
              <a:t>万円回収</a:t>
            </a:r>
            <a:endParaRPr kumimoji="1" lang="ja-JP" altLang="en-US" sz="2400" dirty="0">
              <a:solidFill>
                <a:schemeClr val="tx1"/>
              </a:solidFill>
            </a:endParaRPr>
          </a:p>
        </p:txBody>
      </p:sp>
      <p:sp>
        <p:nvSpPr>
          <p:cNvPr id="34" name="円/楕円 33"/>
          <p:cNvSpPr/>
          <p:nvPr/>
        </p:nvSpPr>
        <p:spPr>
          <a:xfrm>
            <a:off x="7277100" y="3213100"/>
            <a:ext cx="4000500" cy="1206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資金・施行・企画</a:t>
            </a:r>
            <a:r>
              <a:rPr kumimoji="1" lang="en-US" altLang="ja-JP" sz="2400" dirty="0" err="1" smtClean="0">
                <a:solidFill>
                  <a:schemeClr val="tx1"/>
                </a:solidFill>
              </a:rPr>
              <a:t>etc</a:t>
            </a:r>
            <a:endParaRPr kumimoji="1" lang="en-US" altLang="ja-JP" sz="2400" dirty="0" smtClean="0">
              <a:solidFill>
                <a:schemeClr val="tx1"/>
              </a:solidFill>
            </a:endParaRPr>
          </a:p>
          <a:p>
            <a:pPr algn="ctr"/>
            <a:r>
              <a:rPr lang="ja-JP" altLang="en-US" sz="2400" dirty="0" smtClean="0">
                <a:solidFill>
                  <a:schemeClr val="tx1"/>
                </a:solidFill>
              </a:rPr>
              <a:t>管理</a:t>
            </a:r>
            <a:r>
              <a:rPr kumimoji="1" lang="ja-JP" altLang="en-US" sz="2400" dirty="0" smtClean="0">
                <a:solidFill>
                  <a:schemeClr val="tx1"/>
                </a:solidFill>
              </a:rPr>
              <a:t>運営サポート</a:t>
            </a:r>
            <a:endParaRPr kumimoji="1" lang="ja-JP" altLang="en-US" sz="2400" dirty="0">
              <a:solidFill>
                <a:schemeClr val="tx1"/>
              </a:solidFill>
            </a:endParaRPr>
          </a:p>
        </p:txBody>
      </p:sp>
      <p:sp>
        <p:nvSpPr>
          <p:cNvPr id="35" name="円/楕円 34"/>
          <p:cNvSpPr/>
          <p:nvPr/>
        </p:nvSpPr>
        <p:spPr>
          <a:xfrm>
            <a:off x="7277100" y="4635500"/>
            <a:ext cx="4000500" cy="1206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日常的に未来を想像してコミュニケート</a:t>
            </a:r>
            <a:endParaRPr kumimoji="1" lang="ja-JP" altLang="en-US" sz="2400" dirty="0">
              <a:solidFill>
                <a:schemeClr val="tx1"/>
              </a:solidFill>
            </a:endParaRPr>
          </a:p>
        </p:txBody>
      </p:sp>
      <p:sp>
        <p:nvSpPr>
          <p:cNvPr id="36" name="ストライプ矢印 35"/>
          <p:cNvSpPr/>
          <p:nvPr/>
        </p:nvSpPr>
        <p:spPr>
          <a:xfrm>
            <a:off x="6705600" y="209561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ストライプ矢印 36"/>
          <p:cNvSpPr/>
          <p:nvPr/>
        </p:nvSpPr>
        <p:spPr>
          <a:xfrm>
            <a:off x="6705600" y="35750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トライプ矢印 37"/>
          <p:cNvSpPr/>
          <p:nvPr/>
        </p:nvSpPr>
        <p:spPr>
          <a:xfrm>
            <a:off x="6705600" y="4997450"/>
            <a:ext cx="685800" cy="4826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51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ppt_x"/>
                                          </p:val>
                                        </p:tav>
                                        <p:tav tm="100000">
                                          <p:val>
                                            <p:strVal val="#ppt_x"/>
                                          </p:val>
                                        </p:tav>
                                      </p:tavLst>
                                    </p:anim>
                                    <p:anim calcmode="lin" valueType="num">
                                      <p:cBhvr additive="base">
                                        <p:cTn id="7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animBg="1"/>
      <p:bldP spid="23" grpId="0" animBg="1"/>
      <p:bldP spid="24" grpId="0" animBg="1"/>
      <p:bldP spid="25" grpId="0" animBg="1"/>
      <p:bldP spid="29" grpId="0"/>
      <p:bldP spid="33" grpId="0" animBg="1"/>
      <p:bldP spid="34" grpId="0" animBg="1"/>
      <p:bldP spid="35" grpId="0" animBg="1"/>
      <p:bldP spid="36" grpId="0" animBg="1"/>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184900" y="1097949"/>
            <a:ext cx="5892800" cy="541715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489700" y="3107030"/>
            <a:ext cx="1308100"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電力会社</a:t>
            </a:r>
            <a:endParaRPr kumimoji="1" lang="ja-JP" altLang="en-US" dirty="0"/>
          </a:p>
        </p:txBody>
      </p:sp>
      <p:sp>
        <p:nvSpPr>
          <p:cNvPr id="8" name="テキスト ボックス 7"/>
          <p:cNvSpPr txBox="1"/>
          <p:nvPr/>
        </p:nvSpPr>
        <p:spPr>
          <a:xfrm>
            <a:off x="8280400" y="3232986"/>
            <a:ext cx="1303276" cy="923330"/>
          </a:xfrm>
          <a:prstGeom prst="rect">
            <a:avLst/>
          </a:prstGeom>
          <a:solidFill>
            <a:schemeClr val="bg1"/>
          </a:solidFill>
          <a:ln w="38100">
            <a:solidFill>
              <a:schemeClr val="bg2">
                <a:lumMod val="50000"/>
              </a:schemeClr>
            </a:solidFill>
          </a:ln>
        </p:spPr>
        <p:txBody>
          <a:bodyPr wrap="square" rtlCol="0">
            <a:spAutoFit/>
          </a:bodyPr>
          <a:lstStyle/>
          <a:p>
            <a:pPr algn="ctr"/>
            <a:r>
              <a:rPr lang="en-US" altLang="ja-JP" dirty="0" smtClean="0"/>
              <a:t>(</a:t>
            </a:r>
            <a:r>
              <a:rPr lang="ja-JP" altLang="en-US" dirty="0" smtClean="0"/>
              <a:t>合</a:t>
            </a:r>
            <a:r>
              <a:rPr lang="en-US" altLang="ja-JP" dirty="0" smtClean="0"/>
              <a:t>)</a:t>
            </a:r>
            <a:r>
              <a:rPr lang="ja-JP" altLang="en-US" dirty="0" smtClean="0"/>
              <a:t>市民エネルギー</a:t>
            </a:r>
            <a:endParaRPr lang="en-US" altLang="ja-JP" dirty="0" smtClean="0"/>
          </a:p>
          <a:p>
            <a:pPr algn="ctr"/>
            <a:r>
              <a:rPr lang="ja-JP" altLang="en-US" dirty="0" smtClean="0"/>
              <a:t>ちば</a:t>
            </a:r>
            <a:endParaRPr kumimoji="1" lang="ja-JP" altLang="en-US" dirty="0"/>
          </a:p>
        </p:txBody>
      </p:sp>
      <p:sp>
        <p:nvSpPr>
          <p:cNvPr id="9" name="テキスト ボックス 8"/>
          <p:cNvSpPr txBox="1"/>
          <p:nvPr/>
        </p:nvSpPr>
        <p:spPr>
          <a:xfrm>
            <a:off x="9956800" y="2200257"/>
            <a:ext cx="1854200" cy="338554"/>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sz="1600" dirty="0" smtClean="0"/>
              <a:t>県内環境団体</a:t>
            </a:r>
            <a:endParaRPr kumimoji="1" lang="en-US" altLang="ja-JP" sz="1600" dirty="0" smtClean="0"/>
          </a:p>
        </p:txBody>
      </p:sp>
      <p:sp>
        <p:nvSpPr>
          <p:cNvPr id="10" name="テキスト ボックス 9"/>
          <p:cNvSpPr txBox="1"/>
          <p:nvPr/>
        </p:nvSpPr>
        <p:spPr>
          <a:xfrm>
            <a:off x="9956799" y="3575501"/>
            <a:ext cx="1854201" cy="338554"/>
          </a:xfrm>
          <a:prstGeom prst="rect">
            <a:avLst/>
          </a:prstGeom>
          <a:solidFill>
            <a:schemeClr val="bg1"/>
          </a:solidFill>
          <a:ln>
            <a:solidFill>
              <a:schemeClr val="bg2">
                <a:lumMod val="50000"/>
              </a:schemeClr>
            </a:solidFill>
          </a:ln>
        </p:spPr>
        <p:txBody>
          <a:bodyPr wrap="square" rtlCol="0">
            <a:spAutoFit/>
          </a:bodyPr>
          <a:lstStyle/>
          <a:p>
            <a:pPr algn="ctr"/>
            <a:r>
              <a:rPr lang="ja-JP" altLang="en-US" sz="1600" dirty="0" smtClean="0"/>
              <a:t>県内環境団体</a:t>
            </a:r>
            <a:endParaRPr kumimoji="1" lang="ja-JP" altLang="en-US" sz="1600" dirty="0"/>
          </a:p>
        </p:txBody>
      </p:sp>
      <p:sp>
        <p:nvSpPr>
          <p:cNvPr id="11" name="テキスト ボックス 10"/>
          <p:cNvSpPr txBox="1"/>
          <p:nvPr/>
        </p:nvSpPr>
        <p:spPr>
          <a:xfrm>
            <a:off x="9954696" y="2894432"/>
            <a:ext cx="1854201" cy="338554"/>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sz="1600" dirty="0" smtClean="0"/>
              <a:t>県内環境団体</a:t>
            </a:r>
            <a:endParaRPr kumimoji="1" lang="ja-JP" altLang="en-US" sz="1600" dirty="0"/>
          </a:p>
        </p:txBody>
      </p:sp>
      <p:sp>
        <p:nvSpPr>
          <p:cNvPr id="12" name="テキスト ボックス 11"/>
          <p:cNvSpPr txBox="1"/>
          <p:nvPr/>
        </p:nvSpPr>
        <p:spPr>
          <a:xfrm>
            <a:off x="2057208" y="0"/>
            <a:ext cx="4219425" cy="523220"/>
          </a:xfrm>
          <a:prstGeom prst="rect">
            <a:avLst/>
          </a:prstGeom>
          <a:noFill/>
        </p:spPr>
        <p:txBody>
          <a:bodyPr wrap="none" rtlCol="0">
            <a:spAutoFit/>
          </a:bodyPr>
          <a:lstStyle/>
          <a:p>
            <a:r>
              <a:rPr lang="ja-JP" altLang="en-US" b="1" dirty="0" smtClean="0">
                <a:solidFill>
                  <a:schemeClr val="accent5"/>
                </a:solidFill>
              </a:rPr>
              <a:t>合同会社</a:t>
            </a:r>
            <a:r>
              <a:rPr lang="ja-JP" altLang="en-US" sz="2800" b="1" dirty="0" smtClean="0">
                <a:solidFill>
                  <a:schemeClr val="accent5"/>
                </a:solidFill>
              </a:rPr>
              <a:t>市民エネルギーちば</a:t>
            </a:r>
            <a:endParaRPr kumimoji="1" lang="ja-JP" altLang="en-US" sz="2800" b="1" dirty="0">
              <a:solidFill>
                <a:schemeClr val="accent5"/>
              </a:solidFill>
            </a:endParaRPr>
          </a:p>
        </p:txBody>
      </p:sp>
      <p:sp>
        <p:nvSpPr>
          <p:cNvPr id="13" name="テキスト ボックス 12"/>
          <p:cNvSpPr txBox="1"/>
          <p:nvPr/>
        </p:nvSpPr>
        <p:spPr>
          <a:xfrm>
            <a:off x="9357463" y="12615"/>
            <a:ext cx="3269966" cy="369332"/>
          </a:xfrm>
          <a:prstGeom prst="rect">
            <a:avLst/>
          </a:prstGeom>
          <a:noFill/>
        </p:spPr>
        <p:txBody>
          <a:bodyPr wrap="square" rtlCol="0">
            <a:spAutoFit/>
          </a:bodyPr>
          <a:lstStyle/>
          <a:p>
            <a:r>
              <a:rPr kumimoji="1" lang="ja-JP" altLang="en-US" dirty="0" smtClean="0"/>
              <a:t>法人としての</a:t>
            </a:r>
            <a:r>
              <a:rPr kumimoji="1" lang="en-US" altLang="ja-JP" dirty="0" smtClean="0"/>
              <a:t>【</a:t>
            </a:r>
            <a:r>
              <a:rPr kumimoji="1" lang="ja-JP" altLang="en-US" dirty="0" smtClean="0"/>
              <a:t>つながり</a:t>
            </a:r>
            <a:r>
              <a:rPr lang="en-US" altLang="ja-JP" dirty="0"/>
              <a:t>】</a:t>
            </a:r>
            <a:endParaRPr kumimoji="1" lang="ja-JP" altLang="en-US" dirty="0"/>
          </a:p>
        </p:txBody>
      </p:sp>
      <p:sp>
        <p:nvSpPr>
          <p:cNvPr id="14" name="テキスト ボックス 13"/>
          <p:cNvSpPr txBox="1"/>
          <p:nvPr/>
        </p:nvSpPr>
        <p:spPr>
          <a:xfrm>
            <a:off x="7189795" y="1276"/>
            <a:ext cx="1810111" cy="369332"/>
          </a:xfrm>
          <a:prstGeom prst="rect">
            <a:avLst/>
          </a:prstGeom>
          <a:noFill/>
        </p:spPr>
        <p:txBody>
          <a:bodyPr wrap="none" rtlCol="0">
            <a:spAutoFit/>
          </a:bodyPr>
          <a:lstStyle/>
          <a:p>
            <a:r>
              <a:rPr kumimoji="1" lang="en-US" altLang="ja-JP" dirty="0" smtClean="0"/>
              <a:t>2014</a:t>
            </a:r>
            <a:r>
              <a:rPr kumimoji="1" lang="ja-JP" altLang="en-US" dirty="0" smtClean="0"/>
              <a:t>年（</a:t>
            </a:r>
            <a:r>
              <a:rPr kumimoji="1" lang="en-US" altLang="ja-JP" dirty="0" smtClean="0"/>
              <a:t>48</a:t>
            </a:r>
            <a:r>
              <a:rPr lang="ja-JP" altLang="en-US" dirty="0" smtClean="0"/>
              <a:t>才～</a:t>
            </a:r>
            <a:r>
              <a:rPr kumimoji="1" lang="ja-JP" altLang="en-US" dirty="0" smtClean="0"/>
              <a:t>）</a:t>
            </a:r>
            <a:endParaRPr kumimoji="1" lang="ja-JP" altLang="en-US" dirty="0"/>
          </a:p>
        </p:txBody>
      </p:sp>
      <p:sp>
        <p:nvSpPr>
          <p:cNvPr id="15" name="テキスト ボックス 14"/>
          <p:cNvSpPr txBox="1"/>
          <p:nvPr/>
        </p:nvSpPr>
        <p:spPr>
          <a:xfrm>
            <a:off x="670292" y="3327120"/>
            <a:ext cx="4254691" cy="461665"/>
          </a:xfrm>
          <a:prstGeom prst="rect">
            <a:avLst/>
          </a:prstGeom>
          <a:noFill/>
        </p:spPr>
        <p:txBody>
          <a:bodyPr wrap="none" rtlCol="0">
            <a:spAutoFit/>
          </a:bodyPr>
          <a:lstStyle/>
          <a:p>
            <a:r>
              <a:rPr kumimoji="1" lang="ja-JP" altLang="en-US" b="1" dirty="0" smtClean="0">
                <a:solidFill>
                  <a:schemeClr val="accent6"/>
                </a:solidFill>
              </a:rPr>
              <a:t>■</a:t>
            </a:r>
            <a:r>
              <a:rPr lang="ja-JP" altLang="en-US" sz="2400" b="1" dirty="0" smtClean="0"/>
              <a:t>再エネで食べれる人を増やす</a:t>
            </a:r>
            <a:endParaRPr lang="ja-JP" altLang="en-US" sz="2400" b="1" dirty="0"/>
          </a:p>
        </p:txBody>
      </p:sp>
      <p:sp>
        <p:nvSpPr>
          <p:cNvPr id="16" name="テキスト ボックス 15"/>
          <p:cNvSpPr txBox="1"/>
          <p:nvPr/>
        </p:nvSpPr>
        <p:spPr>
          <a:xfrm>
            <a:off x="670292" y="1194434"/>
            <a:ext cx="4979876" cy="461665"/>
          </a:xfrm>
          <a:prstGeom prst="rect">
            <a:avLst/>
          </a:prstGeom>
          <a:noFill/>
        </p:spPr>
        <p:txBody>
          <a:bodyPr wrap="square" rtlCol="0">
            <a:spAutoFit/>
          </a:bodyPr>
          <a:lstStyle/>
          <a:p>
            <a:r>
              <a:rPr kumimoji="1" lang="ja-JP" altLang="en-US" b="1" dirty="0" smtClean="0">
                <a:solidFill>
                  <a:schemeClr val="accent6"/>
                </a:solidFill>
              </a:rPr>
              <a:t>■</a:t>
            </a:r>
            <a:r>
              <a:rPr kumimoji="1" lang="ja-JP" altLang="en-US" sz="2400" b="1" dirty="0" smtClean="0"/>
              <a:t>千葉型</a:t>
            </a:r>
            <a:r>
              <a:rPr kumimoji="1" lang="en-US" altLang="ja-JP" sz="2400" b="1" dirty="0" smtClean="0"/>
              <a:t>/</a:t>
            </a:r>
            <a:r>
              <a:rPr kumimoji="1" lang="ja-JP" altLang="en-US" sz="2400" b="1" dirty="0" smtClean="0"/>
              <a:t>市民発電所の</a:t>
            </a:r>
            <a:r>
              <a:rPr kumimoji="1" lang="ja-JP" altLang="en-US" sz="2400" b="1" dirty="0" smtClean="0">
                <a:solidFill>
                  <a:srgbClr val="FF0000"/>
                </a:solidFill>
              </a:rPr>
              <a:t>原</a:t>
            </a:r>
            <a:r>
              <a:rPr kumimoji="1" lang="ja-JP" altLang="en-US" sz="2400" b="1" dirty="0" smtClean="0"/>
              <a:t>型を作る</a:t>
            </a:r>
            <a:endParaRPr kumimoji="1" lang="ja-JP" altLang="en-US" sz="2400" b="1" dirty="0"/>
          </a:p>
        </p:txBody>
      </p:sp>
      <p:sp>
        <p:nvSpPr>
          <p:cNvPr id="17" name="テキスト ボックス 16"/>
          <p:cNvSpPr txBox="1"/>
          <p:nvPr/>
        </p:nvSpPr>
        <p:spPr>
          <a:xfrm>
            <a:off x="668347" y="2403979"/>
            <a:ext cx="2273379" cy="461665"/>
          </a:xfrm>
          <a:prstGeom prst="rect">
            <a:avLst/>
          </a:prstGeom>
          <a:noFill/>
        </p:spPr>
        <p:txBody>
          <a:bodyPr wrap="none" rtlCol="0">
            <a:spAutoFit/>
          </a:bodyPr>
          <a:lstStyle/>
          <a:p>
            <a:r>
              <a:rPr kumimoji="1" lang="ja-JP" altLang="en-US" b="1" dirty="0" smtClean="0">
                <a:solidFill>
                  <a:schemeClr val="accent6"/>
                </a:solidFill>
              </a:rPr>
              <a:t>■</a:t>
            </a:r>
            <a:r>
              <a:rPr kumimoji="1" lang="ja-JP" altLang="en-US" sz="2400" b="1" dirty="0" smtClean="0"/>
              <a:t>社会的影響力</a:t>
            </a:r>
            <a:endParaRPr kumimoji="1" lang="ja-JP" altLang="en-US" sz="2400" b="1" dirty="0"/>
          </a:p>
        </p:txBody>
      </p:sp>
      <p:sp>
        <p:nvSpPr>
          <p:cNvPr id="19" name="テキスト ボックス 18"/>
          <p:cNvSpPr txBox="1"/>
          <p:nvPr/>
        </p:nvSpPr>
        <p:spPr>
          <a:xfrm>
            <a:off x="895258" y="3860577"/>
            <a:ext cx="3313728" cy="369332"/>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dirty="0" smtClean="0"/>
              <a:t>より専門化することで影響力増</a:t>
            </a:r>
            <a:endParaRPr kumimoji="1" lang="ja-JP" altLang="en-US" dirty="0"/>
          </a:p>
        </p:txBody>
      </p:sp>
      <p:sp>
        <p:nvSpPr>
          <p:cNvPr id="20" name="テキスト ボックス 19"/>
          <p:cNvSpPr txBox="1"/>
          <p:nvPr/>
        </p:nvSpPr>
        <p:spPr>
          <a:xfrm>
            <a:off x="4137574" y="3883043"/>
            <a:ext cx="1261884" cy="369332"/>
          </a:xfrm>
          <a:prstGeom prst="rect">
            <a:avLst/>
          </a:prstGeom>
          <a:noFill/>
        </p:spPr>
        <p:txBody>
          <a:bodyPr wrap="none" rtlCol="0">
            <a:spAutoFit/>
          </a:bodyPr>
          <a:lstStyle/>
          <a:p>
            <a:r>
              <a:rPr kumimoji="1" lang="ja-JP" altLang="en-US" sz="1200" dirty="0" smtClean="0">
                <a:solidFill>
                  <a:schemeClr val="accent1"/>
                </a:solidFill>
              </a:rPr>
              <a:t>■</a:t>
            </a:r>
            <a:r>
              <a:rPr lang="ja-JP" altLang="en-US" dirty="0" smtClean="0"/>
              <a:t>継続性増</a:t>
            </a:r>
            <a:endParaRPr kumimoji="1" lang="ja-JP" altLang="en-US" dirty="0"/>
          </a:p>
        </p:txBody>
      </p:sp>
      <p:sp>
        <p:nvSpPr>
          <p:cNvPr id="21" name="テキスト ボックス 20"/>
          <p:cNvSpPr txBox="1"/>
          <p:nvPr/>
        </p:nvSpPr>
        <p:spPr>
          <a:xfrm>
            <a:off x="857158" y="2006369"/>
            <a:ext cx="3223959" cy="369332"/>
          </a:xfrm>
          <a:prstGeom prst="rect">
            <a:avLst/>
          </a:prstGeom>
          <a:noFill/>
        </p:spPr>
        <p:txBody>
          <a:bodyPr wrap="none" rtlCol="0">
            <a:spAutoFit/>
          </a:bodyPr>
          <a:lstStyle/>
          <a:p>
            <a:r>
              <a:rPr kumimoji="1" lang="ja-JP" altLang="en-US" sz="1200" dirty="0" smtClean="0">
                <a:solidFill>
                  <a:schemeClr val="accent1"/>
                </a:solidFill>
              </a:rPr>
              <a:t>■</a:t>
            </a:r>
            <a:r>
              <a:rPr lang="ja-JP" altLang="en-US" dirty="0" smtClean="0"/>
              <a:t>耕作放棄地対策・後継者対策</a:t>
            </a:r>
            <a:endParaRPr kumimoji="1" lang="ja-JP" altLang="en-US" dirty="0"/>
          </a:p>
        </p:txBody>
      </p:sp>
      <p:sp>
        <p:nvSpPr>
          <p:cNvPr id="27" name="テキスト ボックス 26"/>
          <p:cNvSpPr txBox="1"/>
          <p:nvPr/>
        </p:nvSpPr>
        <p:spPr>
          <a:xfrm>
            <a:off x="857158" y="1654677"/>
            <a:ext cx="2329484" cy="369332"/>
          </a:xfrm>
          <a:prstGeom prst="rect">
            <a:avLst/>
          </a:prstGeom>
          <a:noFill/>
        </p:spPr>
        <p:txBody>
          <a:bodyPr wrap="none" rtlCol="0">
            <a:spAutoFit/>
          </a:bodyPr>
          <a:lstStyle/>
          <a:p>
            <a:r>
              <a:rPr kumimoji="1" lang="ja-JP" altLang="en-US" sz="1200" dirty="0" smtClean="0">
                <a:solidFill>
                  <a:schemeClr val="accent1"/>
                </a:solidFill>
              </a:rPr>
              <a:t>■</a:t>
            </a:r>
            <a:r>
              <a:rPr lang="ja-JP" altLang="en-US" dirty="0" smtClean="0"/>
              <a:t>ソーラーシェアリング</a:t>
            </a:r>
            <a:endParaRPr lang="ja-JP" altLang="en-US" dirty="0"/>
          </a:p>
        </p:txBody>
      </p:sp>
      <p:sp>
        <p:nvSpPr>
          <p:cNvPr id="28" name="テキスト ボックス 27"/>
          <p:cNvSpPr txBox="1"/>
          <p:nvPr/>
        </p:nvSpPr>
        <p:spPr>
          <a:xfrm>
            <a:off x="668347" y="2834807"/>
            <a:ext cx="4334841" cy="738664"/>
          </a:xfrm>
          <a:prstGeom prst="rect">
            <a:avLst/>
          </a:prstGeom>
          <a:noFill/>
        </p:spPr>
        <p:txBody>
          <a:bodyPr wrap="none" rtlCol="0">
            <a:spAutoFit/>
          </a:bodyPr>
          <a:lstStyle/>
          <a:p>
            <a:r>
              <a:rPr lang="ja-JP" altLang="en-US" b="1" dirty="0">
                <a:solidFill>
                  <a:schemeClr val="accent6"/>
                </a:solidFill>
              </a:rPr>
              <a:t>■</a:t>
            </a:r>
            <a:r>
              <a:rPr lang="ja-JP" altLang="en-US" sz="2400" b="1" dirty="0"/>
              <a:t>各団体への</a:t>
            </a:r>
            <a:r>
              <a:rPr lang="ja-JP" altLang="en-US" sz="2400" b="1" dirty="0" smtClean="0"/>
              <a:t>フィードバック</a:t>
            </a:r>
            <a:r>
              <a:rPr lang="ja-JP" altLang="en-US" sz="2400" b="1" dirty="0"/>
              <a:t>効果</a:t>
            </a:r>
          </a:p>
          <a:p>
            <a:endParaRPr kumimoji="1" lang="ja-JP" altLang="en-US" dirty="0"/>
          </a:p>
        </p:txBody>
      </p:sp>
      <p:sp>
        <p:nvSpPr>
          <p:cNvPr id="30" name="円/楕円 29"/>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rot="20615735">
            <a:off x="220789" y="281809"/>
            <a:ext cx="1569660"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法人化</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36" name="テキスト ボックス 35"/>
          <p:cNvSpPr txBox="1"/>
          <p:nvPr/>
        </p:nvSpPr>
        <p:spPr>
          <a:xfrm>
            <a:off x="1998256" y="533698"/>
            <a:ext cx="9812743" cy="492443"/>
          </a:xfrm>
          <a:prstGeom prst="rect">
            <a:avLst/>
          </a:prstGeom>
          <a:noFill/>
        </p:spPr>
        <p:txBody>
          <a:bodyPr wrap="square" rtlCol="0">
            <a:spAutoFit/>
          </a:bodyPr>
          <a:lstStyle/>
          <a:p>
            <a:r>
              <a:rPr lang="ja-JP" altLang="en-US" sz="2600" b="1" dirty="0" smtClean="0"/>
              <a:t>個人的に自然エネルギー</a:t>
            </a:r>
            <a:r>
              <a:rPr lang="en-US" altLang="ja-JP" sz="2600" b="1" dirty="0" smtClean="0"/>
              <a:t>100</a:t>
            </a:r>
            <a:r>
              <a:rPr lang="ja-JP" altLang="en-US" sz="2600" b="1" dirty="0" smtClean="0"/>
              <a:t>％社会を死ぬまでに実現したい！</a:t>
            </a:r>
            <a:endParaRPr kumimoji="1" lang="ja-JP" altLang="en-US" sz="2600" dirty="0"/>
          </a:p>
        </p:txBody>
      </p:sp>
      <p:sp>
        <p:nvSpPr>
          <p:cNvPr id="40" name="テキスト ボックス 39"/>
          <p:cNvSpPr txBox="1"/>
          <p:nvPr/>
        </p:nvSpPr>
        <p:spPr>
          <a:xfrm>
            <a:off x="6489700" y="3928625"/>
            <a:ext cx="1308100"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金融機関</a:t>
            </a:r>
            <a:endParaRPr kumimoji="1" lang="ja-JP" altLang="en-US" dirty="0"/>
          </a:p>
        </p:txBody>
      </p:sp>
      <p:sp>
        <p:nvSpPr>
          <p:cNvPr id="41" name="テキスト ボックス 40"/>
          <p:cNvSpPr txBox="1"/>
          <p:nvPr/>
        </p:nvSpPr>
        <p:spPr>
          <a:xfrm>
            <a:off x="9954696" y="4806086"/>
            <a:ext cx="1308100" cy="646331"/>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他地域との</a:t>
            </a:r>
            <a:endParaRPr kumimoji="1" lang="en-US" altLang="ja-JP" dirty="0" smtClean="0"/>
          </a:p>
          <a:p>
            <a:pPr algn="ctr"/>
            <a:r>
              <a:rPr lang="ja-JP" altLang="en-US" dirty="0" smtClean="0"/>
              <a:t>協力関係</a:t>
            </a:r>
            <a:endParaRPr kumimoji="1" lang="ja-JP" altLang="en-US" dirty="0"/>
          </a:p>
        </p:txBody>
      </p:sp>
      <p:sp>
        <p:nvSpPr>
          <p:cNvPr id="42" name="テキスト ボックス 41"/>
          <p:cNvSpPr txBox="1"/>
          <p:nvPr/>
        </p:nvSpPr>
        <p:spPr>
          <a:xfrm>
            <a:off x="8439635" y="1387791"/>
            <a:ext cx="2500927"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地域</a:t>
            </a:r>
            <a:r>
              <a:rPr lang="ja-JP" altLang="en-US" dirty="0" smtClean="0"/>
              <a:t>の他団体との協力</a:t>
            </a:r>
            <a:endParaRPr kumimoji="1" lang="en-US" altLang="ja-JP" dirty="0" smtClean="0"/>
          </a:p>
        </p:txBody>
      </p:sp>
      <p:sp>
        <p:nvSpPr>
          <p:cNvPr id="43" name="テキスト ボックス 42"/>
          <p:cNvSpPr txBox="1"/>
          <p:nvPr/>
        </p:nvSpPr>
        <p:spPr>
          <a:xfrm>
            <a:off x="8439635" y="5872885"/>
            <a:ext cx="2806699"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地域住人からの出資・協力</a:t>
            </a:r>
            <a:endParaRPr kumimoji="1" lang="en-US" altLang="ja-JP" dirty="0" smtClean="0"/>
          </a:p>
        </p:txBody>
      </p:sp>
      <p:cxnSp>
        <p:nvCxnSpPr>
          <p:cNvPr id="45" name="直線コネクタ 44"/>
          <p:cNvCxnSpPr/>
          <p:nvPr/>
        </p:nvCxnSpPr>
        <p:spPr>
          <a:xfrm>
            <a:off x="9007381" y="1851066"/>
            <a:ext cx="0" cy="12827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999906" y="4199846"/>
            <a:ext cx="13823" cy="16194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7899400" y="4206400"/>
            <a:ext cx="612681" cy="58523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9417025" y="4206400"/>
            <a:ext cx="819824" cy="5176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9357463" y="2653388"/>
            <a:ext cx="535837" cy="4493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flipV="1">
            <a:off x="7954336" y="2653388"/>
            <a:ext cx="667746" cy="4493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flipV="1">
            <a:off x="7921992" y="3371750"/>
            <a:ext cx="279399" cy="11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flipV="1">
            <a:off x="9690099" y="3745345"/>
            <a:ext cx="219506" cy="34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495301" y="2336323"/>
            <a:ext cx="1308100"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行政</a:t>
            </a:r>
            <a:endParaRPr kumimoji="1" lang="ja-JP" altLang="en-US" dirty="0"/>
          </a:p>
        </p:txBody>
      </p:sp>
      <p:sp>
        <p:nvSpPr>
          <p:cNvPr id="39" name="テキスト ボックス 38"/>
          <p:cNvSpPr txBox="1"/>
          <p:nvPr/>
        </p:nvSpPr>
        <p:spPr>
          <a:xfrm>
            <a:off x="6487826" y="4724197"/>
            <a:ext cx="1308100"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架設会社</a:t>
            </a:r>
            <a:endParaRPr kumimoji="1" lang="ja-JP" altLang="en-US" dirty="0"/>
          </a:p>
        </p:txBody>
      </p:sp>
      <p:cxnSp>
        <p:nvCxnSpPr>
          <p:cNvPr id="44" name="直線コネクタ 43"/>
          <p:cNvCxnSpPr/>
          <p:nvPr/>
        </p:nvCxnSpPr>
        <p:spPr>
          <a:xfrm flipH="1" flipV="1">
            <a:off x="7921992" y="4082636"/>
            <a:ext cx="279399" cy="11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499550" y="5415855"/>
            <a:ext cx="1308100"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メディア</a:t>
            </a:r>
            <a:endParaRPr kumimoji="1" lang="ja-JP" altLang="en-US" dirty="0"/>
          </a:p>
        </p:txBody>
      </p:sp>
      <p:cxnSp>
        <p:nvCxnSpPr>
          <p:cNvPr id="48" name="直線コネクタ 47"/>
          <p:cNvCxnSpPr/>
          <p:nvPr/>
        </p:nvCxnSpPr>
        <p:spPr>
          <a:xfrm flipH="1">
            <a:off x="7899400" y="4286611"/>
            <a:ext cx="722683" cy="119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6328515" y="2172034"/>
            <a:ext cx="1654289" cy="39122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 name="角丸四角形 17"/>
          <p:cNvSpPr/>
          <p:nvPr/>
        </p:nvSpPr>
        <p:spPr>
          <a:xfrm>
            <a:off x="704759" y="4444717"/>
            <a:ext cx="5023310" cy="20703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5">
                    <a:lumMod val="75000"/>
                  </a:schemeClr>
                </a:solidFill>
              </a:rPr>
              <a:t>これまでエネルギービジネスはブラックボックス。再エネによるエネルギーの地域自立によりこれまでの利権構造の一つをなくすことで市民社会の建設を目的とする。</a:t>
            </a:r>
            <a:r>
              <a:rPr kumimoji="1" lang="ja-JP" altLang="en-US" sz="2400" b="1" dirty="0" smtClean="0">
                <a:solidFill>
                  <a:srgbClr val="FF0000"/>
                </a:solidFill>
              </a:rPr>
              <a:t>トラスト</a:t>
            </a:r>
            <a:endParaRPr kumimoji="1" lang="ja-JP" altLang="en-US" sz="2400" b="1" dirty="0">
              <a:solidFill>
                <a:srgbClr val="FF0000"/>
              </a:solidFill>
            </a:endParaRPr>
          </a:p>
        </p:txBody>
      </p:sp>
      <p:sp>
        <p:nvSpPr>
          <p:cNvPr id="26" name="右矢印 25"/>
          <p:cNvSpPr/>
          <p:nvPr/>
        </p:nvSpPr>
        <p:spPr>
          <a:xfrm rot="19726404">
            <a:off x="5568461" y="3906791"/>
            <a:ext cx="731618" cy="6413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36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83976" y="204240"/>
            <a:ext cx="8279224" cy="584775"/>
          </a:xfrm>
          <a:prstGeom prst="rect">
            <a:avLst/>
          </a:prstGeom>
          <a:noFill/>
        </p:spPr>
        <p:txBody>
          <a:bodyPr wrap="square" rtlCol="0">
            <a:spAutoFit/>
          </a:bodyPr>
          <a:lstStyle/>
          <a:p>
            <a:pPr algn="ctr"/>
            <a:r>
              <a:rPr kumimoji="1" lang="en-US" altLang="ja-JP" sz="3200" b="1" dirty="0" smtClean="0"/>
              <a:t>《</a:t>
            </a:r>
            <a:r>
              <a:rPr kumimoji="1" lang="ja-JP" altLang="en-US" sz="3200" b="1" dirty="0" smtClean="0">
                <a:solidFill>
                  <a:srgbClr val="FF0000"/>
                </a:solidFill>
              </a:rPr>
              <a:t>ボク</a:t>
            </a:r>
            <a:r>
              <a:rPr kumimoji="1" lang="en-US" altLang="ja-JP" sz="3200" b="1" dirty="0" smtClean="0"/>
              <a:t>》</a:t>
            </a:r>
            <a:r>
              <a:rPr kumimoji="1" lang="ja-JP" altLang="en-US" sz="3200" b="1" dirty="0" smtClean="0"/>
              <a:t>としては</a:t>
            </a:r>
            <a:r>
              <a:rPr lang="ja-JP" altLang="en-US" sz="3200" b="1" dirty="0" smtClean="0"/>
              <a:t>ひとつのことをやっている</a:t>
            </a:r>
            <a:r>
              <a:rPr kumimoji="1" lang="ja-JP" altLang="en-US" sz="3200" b="1" dirty="0" smtClean="0"/>
              <a:t>！</a:t>
            </a:r>
            <a:endParaRPr kumimoji="1" lang="ja-JP" altLang="en-US" sz="3200" b="1" dirty="0"/>
          </a:p>
        </p:txBody>
      </p:sp>
      <p:sp>
        <p:nvSpPr>
          <p:cNvPr id="7" name="円/楕円 6"/>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rot="20615735">
            <a:off x="451621" y="281809"/>
            <a:ext cx="1107996" cy="646331"/>
          </a:xfrm>
          <a:prstGeom prst="rect">
            <a:avLst/>
          </a:prstGeom>
          <a:noFill/>
        </p:spPr>
        <p:txBody>
          <a:bodyPr wrap="none" rtlCol="0">
            <a:spAutoFit/>
          </a:bodyPr>
          <a:lstStyle/>
          <a:p>
            <a:r>
              <a:rPr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い</a:t>
            </a:r>
            <a:r>
              <a:rPr lang="ja-JP" altLang="en-US" sz="3600" dirty="0">
                <a:solidFill>
                  <a:schemeClr val="bg1"/>
                </a:solidFill>
                <a:latin typeface="じゆうちょうフォント" panose="02000600000000000000" pitchFamily="2" charset="-128"/>
                <a:ea typeface="じゆうちょうフォント" panose="02000600000000000000" pitchFamily="2" charset="-128"/>
              </a:rPr>
              <a:t>ま</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10" name="円/楕円 9"/>
          <p:cNvSpPr/>
          <p:nvPr/>
        </p:nvSpPr>
        <p:spPr>
          <a:xfrm>
            <a:off x="5295900" y="2936882"/>
            <a:ext cx="3086100" cy="81673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Green Turtles</a:t>
            </a:r>
            <a:endParaRPr kumimoji="1" lang="ja-JP" altLang="en-US" sz="2800" dirty="0">
              <a:solidFill>
                <a:schemeClr val="tx1"/>
              </a:solidFill>
            </a:endParaRPr>
          </a:p>
        </p:txBody>
      </p:sp>
      <p:sp>
        <p:nvSpPr>
          <p:cNvPr id="11" name="円/楕円 10"/>
          <p:cNvSpPr/>
          <p:nvPr/>
        </p:nvSpPr>
        <p:spPr>
          <a:xfrm>
            <a:off x="2654300" y="1286429"/>
            <a:ext cx="29083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smtClean="0">
                <a:solidFill>
                  <a:schemeClr val="tx1"/>
                </a:solidFill>
              </a:rPr>
              <a:t>Renet</a:t>
            </a:r>
            <a:r>
              <a:rPr kumimoji="1" lang="en-US" altLang="ja-JP" sz="2400" dirty="0" smtClean="0">
                <a:solidFill>
                  <a:schemeClr val="tx1"/>
                </a:solidFill>
              </a:rPr>
              <a:t> Chiba</a:t>
            </a:r>
          </a:p>
          <a:p>
            <a:pPr algn="ctr"/>
            <a:r>
              <a:rPr lang="ja-JP" altLang="en-US" sz="1600" dirty="0" smtClean="0">
                <a:solidFill>
                  <a:schemeClr val="tx1"/>
                </a:solidFill>
              </a:rPr>
              <a:t>自然</a:t>
            </a:r>
            <a:r>
              <a:rPr lang="ja-JP" altLang="en-US" sz="1600" dirty="0">
                <a:solidFill>
                  <a:schemeClr val="tx1"/>
                </a:solidFill>
              </a:rPr>
              <a:t>エネルギ</a:t>
            </a:r>
            <a:r>
              <a:rPr lang="ja-JP" altLang="en-US" sz="1600" dirty="0" smtClean="0">
                <a:solidFill>
                  <a:schemeClr val="tx1"/>
                </a:solidFill>
              </a:rPr>
              <a:t>ーを広めるネットワークちば</a:t>
            </a:r>
            <a:endParaRPr kumimoji="1" lang="ja-JP" altLang="en-US" sz="1600" dirty="0">
              <a:solidFill>
                <a:schemeClr val="tx1"/>
              </a:solidFill>
            </a:endParaRPr>
          </a:p>
        </p:txBody>
      </p:sp>
      <p:sp>
        <p:nvSpPr>
          <p:cNvPr id="29" name="テキスト ボックス 28"/>
          <p:cNvSpPr txBox="1"/>
          <p:nvPr/>
        </p:nvSpPr>
        <p:spPr>
          <a:xfrm>
            <a:off x="241300" y="6311824"/>
            <a:ext cx="11607800" cy="584775"/>
          </a:xfrm>
          <a:prstGeom prst="rect">
            <a:avLst/>
          </a:prstGeom>
          <a:noFill/>
        </p:spPr>
        <p:txBody>
          <a:bodyPr wrap="square" rtlCol="0">
            <a:spAutoFit/>
          </a:bodyPr>
          <a:lstStyle/>
          <a:p>
            <a:pPr algn="ctr"/>
            <a:r>
              <a:rPr kumimoji="1" lang="ja-JP" altLang="en-US" sz="3200" b="1" dirty="0" smtClean="0"/>
              <a:t>だいぶ</a:t>
            </a:r>
            <a:r>
              <a:rPr kumimoji="1" lang="en-US" altLang="ja-JP" sz="3200" b="1" dirty="0" smtClean="0"/>
              <a:t>【</a:t>
            </a:r>
            <a:r>
              <a:rPr kumimoji="1" lang="ja-JP" altLang="en-US" sz="3200" b="1" dirty="0" smtClean="0">
                <a:solidFill>
                  <a:srgbClr val="FF0000"/>
                </a:solidFill>
              </a:rPr>
              <a:t>林</a:t>
            </a:r>
            <a:r>
              <a:rPr kumimoji="1" lang="en-US" altLang="ja-JP" sz="3200" b="1" dirty="0" smtClean="0"/>
              <a:t>】</a:t>
            </a:r>
            <a:r>
              <a:rPr kumimoji="1" lang="ja-JP" altLang="en-US" sz="3200" b="1" dirty="0" smtClean="0"/>
              <a:t>に近づいたが、</a:t>
            </a:r>
            <a:r>
              <a:rPr kumimoji="1" lang="en-US" altLang="ja-JP" sz="3200" b="1" dirty="0" smtClean="0"/>
              <a:t>【</a:t>
            </a:r>
            <a:r>
              <a:rPr kumimoji="1" lang="ja-JP" altLang="en-US" sz="3200" b="1" dirty="0" smtClean="0">
                <a:solidFill>
                  <a:srgbClr val="FF0000"/>
                </a:solidFill>
              </a:rPr>
              <a:t>水</a:t>
            </a:r>
            <a:r>
              <a:rPr kumimoji="1" lang="en-US" altLang="ja-JP" sz="3200" b="1" dirty="0" smtClean="0"/>
              <a:t>/</a:t>
            </a:r>
            <a:r>
              <a:rPr lang="ja-JP" altLang="en-US" sz="3200" b="1" dirty="0" smtClean="0"/>
              <a:t>ひ</a:t>
            </a:r>
            <a:r>
              <a:rPr lang="ja-JP" altLang="en-US" sz="3200" b="1" dirty="0"/>
              <a:t>と</a:t>
            </a:r>
            <a:r>
              <a:rPr kumimoji="1" lang="en-US" altLang="ja-JP" sz="3200" b="1" dirty="0" smtClean="0"/>
              <a:t>】</a:t>
            </a:r>
            <a:r>
              <a:rPr kumimoji="1" lang="ja-JP" altLang="en-US" sz="3200" b="1" dirty="0" smtClean="0"/>
              <a:t>と</a:t>
            </a:r>
            <a:r>
              <a:rPr kumimoji="1" lang="en-US" altLang="ja-JP" sz="3200" b="1" dirty="0" smtClean="0"/>
              <a:t>【</a:t>
            </a:r>
            <a:r>
              <a:rPr kumimoji="1" lang="ja-JP" altLang="en-US" sz="3200" b="1" dirty="0" smtClean="0">
                <a:solidFill>
                  <a:srgbClr val="FF0000"/>
                </a:solidFill>
              </a:rPr>
              <a:t>空</a:t>
            </a:r>
            <a:r>
              <a:rPr kumimoji="1" lang="ja-JP" altLang="en-US" sz="3200" b="1" dirty="0" smtClean="0"/>
              <a:t>気</a:t>
            </a:r>
            <a:r>
              <a:rPr kumimoji="1" lang="en-US" altLang="ja-JP" sz="3200" b="1" dirty="0" smtClean="0"/>
              <a:t>/</a:t>
            </a:r>
            <a:r>
              <a:rPr kumimoji="1" lang="ja-JP" altLang="en-US" sz="3200" b="1" dirty="0" smtClean="0"/>
              <a:t>情報</a:t>
            </a:r>
            <a:r>
              <a:rPr kumimoji="1" lang="en-US" altLang="ja-JP" sz="3200" b="1" dirty="0" smtClean="0"/>
              <a:t>】</a:t>
            </a:r>
            <a:r>
              <a:rPr kumimoji="1" lang="ja-JP" altLang="en-US" sz="3200" b="1" dirty="0" smtClean="0"/>
              <a:t>が</a:t>
            </a:r>
            <a:r>
              <a:rPr lang="ja-JP" altLang="en-US" sz="3200" b="1" dirty="0" smtClean="0"/>
              <a:t>課題です</a:t>
            </a:r>
            <a:r>
              <a:rPr lang="ja-JP" altLang="en-US" sz="3200" b="1" dirty="0"/>
              <a:t>。</a:t>
            </a:r>
            <a:endParaRPr kumimoji="1" lang="ja-JP" altLang="en-US" sz="3200" b="1" dirty="0"/>
          </a:p>
        </p:txBody>
      </p:sp>
      <p:sp>
        <p:nvSpPr>
          <p:cNvPr id="22" name="円/楕円 21"/>
          <p:cNvSpPr/>
          <p:nvPr/>
        </p:nvSpPr>
        <p:spPr>
          <a:xfrm>
            <a:off x="2597150" y="4035903"/>
            <a:ext cx="2908300" cy="161020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オーガニック・エナジー・</a:t>
            </a:r>
            <a:endParaRPr kumimoji="1" lang="en-US" altLang="ja-JP" sz="2400" dirty="0" smtClean="0">
              <a:solidFill>
                <a:schemeClr val="tx1"/>
              </a:solidFill>
            </a:endParaRPr>
          </a:p>
          <a:p>
            <a:pPr algn="ctr"/>
            <a:r>
              <a:rPr kumimoji="1" lang="ja-JP" altLang="en-US" sz="2400" dirty="0" smtClean="0">
                <a:solidFill>
                  <a:schemeClr val="tx1"/>
                </a:solidFill>
              </a:rPr>
              <a:t>プロジェクト</a:t>
            </a:r>
            <a:endParaRPr kumimoji="1" lang="ja-JP" altLang="en-US" sz="2400" dirty="0">
              <a:solidFill>
                <a:schemeClr val="tx1"/>
              </a:solidFill>
            </a:endParaRPr>
          </a:p>
        </p:txBody>
      </p:sp>
      <p:sp>
        <p:nvSpPr>
          <p:cNvPr id="26" name="円/楕円 25"/>
          <p:cNvSpPr/>
          <p:nvPr/>
        </p:nvSpPr>
        <p:spPr>
          <a:xfrm>
            <a:off x="7823200" y="4314908"/>
            <a:ext cx="2908300" cy="1206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ちばレボ</a:t>
            </a:r>
          </a:p>
          <a:p>
            <a:pPr algn="ctr"/>
            <a:r>
              <a:rPr lang="ja-JP" altLang="en-US" sz="1600" dirty="0">
                <a:solidFill>
                  <a:schemeClr val="tx1"/>
                </a:solidFill>
              </a:rPr>
              <a:t>選挙で日本を変えたい市民の会・ちば</a:t>
            </a:r>
          </a:p>
        </p:txBody>
      </p:sp>
      <p:sp>
        <p:nvSpPr>
          <p:cNvPr id="27" name="円/楕円 26"/>
          <p:cNvSpPr/>
          <p:nvPr/>
        </p:nvSpPr>
        <p:spPr>
          <a:xfrm>
            <a:off x="7620000" y="1238815"/>
            <a:ext cx="3111500" cy="88954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アースデイ</a:t>
            </a:r>
            <a:r>
              <a:rPr lang="ja-JP" altLang="en-US" sz="2400" dirty="0" smtClean="0">
                <a:solidFill>
                  <a:schemeClr val="tx1"/>
                </a:solidFill>
              </a:rPr>
              <a:t>ちば</a:t>
            </a:r>
            <a:endParaRPr kumimoji="1" lang="ja-JP" altLang="en-US" sz="2400" dirty="0">
              <a:solidFill>
                <a:schemeClr val="tx1"/>
              </a:solidFill>
            </a:endParaRPr>
          </a:p>
        </p:txBody>
      </p:sp>
      <p:sp>
        <p:nvSpPr>
          <p:cNvPr id="4" name="左右矢印 3"/>
          <p:cNvSpPr/>
          <p:nvPr/>
        </p:nvSpPr>
        <p:spPr>
          <a:xfrm rot="2490794">
            <a:off x="4901121" y="2394484"/>
            <a:ext cx="909230"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8" name="左右矢印 27"/>
          <p:cNvSpPr/>
          <p:nvPr/>
        </p:nvSpPr>
        <p:spPr>
          <a:xfrm rot="1900830">
            <a:off x="7927385" y="3660713"/>
            <a:ext cx="909230"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0" name="左右矢印 29"/>
          <p:cNvSpPr/>
          <p:nvPr/>
        </p:nvSpPr>
        <p:spPr>
          <a:xfrm rot="5400000">
            <a:off x="8283357" y="2931344"/>
            <a:ext cx="2140538"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1" name="左右矢印 30"/>
          <p:cNvSpPr/>
          <p:nvPr/>
        </p:nvSpPr>
        <p:spPr>
          <a:xfrm rot="5400000">
            <a:off x="3442908" y="2950190"/>
            <a:ext cx="1368529"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2" name="左右矢印 31"/>
          <p:cNvSpPr/>
          <p:nvPr/>
        </p:nvSpPr>
        <p:spPr>
          <a:xfrm>
            <a:off x="5603907" y="4579650"/>
            <a:ext cx="2140538"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9" name="左右矢印 38"/>
          <p:cNvSpPr/>
          <p:nvPr/>
        </p:nvSpPr>
        <p:spPr>
          <a:xfrm>
            <a:off x="5682662" y="1494963"/>
            <a:ext cx="1835738"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0" name="左右矢印 39"/>
          <p:cNvSpPr/>
          <p:nvPr/>
        </p:nvSpPr>
        <p:spPr>
          <a:xfrm rot="18676827">
            <a:off x="7548083" y="2240354"/>
            <a:ext cx="1006415"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1" name="左右矢印 40"/>
          <p:cNvSpPr/>
          <p:nvPr/>
        </p:nvSpPr>
        <p:spPr>
          <a:xfrm rot="18676827">
            <a:off x="5193342" y="3783474"/>
            <a:ext cx="859420"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2" name="円/楕円 41"/>
          <p:cNvSpPr/>
          <p:nvPr/>
        </p:nvSpPr>
        <p:spPr>
          <a:xfrm>
            <a:off x="514604" y="2725390"/>
            <a:ext cx="2908300" cy="115734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市民エネルギーちば</a:t>
            </a:r>
            <a:endParaRPr kumimoji="1" lang="ja-JP" altLang="en-US" sz="2400" dirty="0">
              <a:solidFill>
                <a:schemeClr val="tx1"/>
              </a:solidFill>
            </a:endParaRPr>
          </a:p>
        </p:txBody>
      </p:sp>
      <p:sp>
        <p:nvSpPr>
          <p:cNvPr id="44" name="左右矢印 43"/>
          <p:cNvSpPr/>
          <p:nvPr/>
        </p:nvSpPr>
        <p:spPr>
          <a:xfrm rot="18676827">
            <a:off x="2196023" y="2135899"/>
            <a:ext cx="728417"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5" name="左右矢印 44"/>
          <p:cNvSpPr/>
          <p:nvPr/>
        </p:nvSpPr>
        <p:spPr>
          <a:xfrm rot="1900830">
            <a:off x="1911197" y="3949183"/>
            <a:ext cx="909230" cy="579697"/>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Tree>
    <p:extLst>
      <p:ext uri="{BB962C8B-B14F-4D97-AF65-F5344CB8AC3E}">
        <p14:creationId xmlns:p14="http://schemas.microsoft.com/office/powerpoint/2010/main" val="16269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29" grpId="0"/>
      <p:bldP spid="22" grpId="0" animBg="1"/>
      <p:bldP spid="26" grpId="0" animBg="1"/>
      <p:bldP spid="27" grpId="0" animBg="1"/>
      <p:bldP spid="4" grpId="0" animBg="1"/>
      <p:bldP spid="28" grpId="0" animBg="1"/>
      <p:bldP spid="30" grpId="0" animBg="1"/>
      <p:bldP spid="31" grpId="0" animBg="1"/>
      <p:bldP spid="32" grpId="0" animBg="1"/>
      <p:bldP spid="39" grpId="0" animBg="1"/>
      <p:bldP spid="40" grpId="0" animBg="1"/>
      <p:bldP spid="41" grpId="0" animBg="1"/>
      <p:bldP spid="42" grpId="0" animBg="1"/>
      <p:bldP spid="44"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95600" y="1473200"/>
            <a:ext cx="6199133" cy="646331"/>
          </a:xfrm>
          <a:prstGeom prst="rect">
            <a:avLst/>
          </a:prstGeom>
          <a:noFill/>
        </p:spPr>
        <p:txBody>
          <a:bodyPr wrap="none" rtlCol="0">
            <a:spAutoFit/>
          </a:bodyPr>
          <a:lstStyle/>
          <a:p>
            <a:r>
              <a:rPr kumimoji="1" lang="ja-JP" altLang="en-US" sz="3600" dirty="0" smtClean="0"/>
              <a:t>ご清聴ありがとうございました。</a:t>
            </a:r>
            <a:endParaRPr kumimoji="1" lang="ja-JP" altLang="en-US" sz="3600" dirty="0"/>
          </a:p>
        </p:txBody>
      </p:sp>
      <p:sp>
        <p:nvSpPr>
          <p:cNvPr id="3" name="テキスト ボックス 2"/>
          <p:cNvSpPr txBox="1"/>
          <p:nvPr/>
        </p:nvSpPr>
        <p:spPr>
          <a:xfrm>
            <a:off x="5529333" y="2847304"/>
            <a:ext cx="931665" cy="830997"/>
          </a:xfrm>
          <a:prstGeom prst="rect">
            <a:avLst/>
          </a:prstGeom>
          <a:noFill/>
        </p:spPr>
        <p:txBody>
          <a:bodyPr wrap="none" rtlCol="0">
            <a:spAutoFit/>
          </a:bodyPr>
          <a:lstStyle/>
          <a:p>
            <a:r>
              <a:rPr kumimoji="1" lang="en-US" altLang="ja-JP" sz="4800" dirty="0" smtClean="0"/>
              <a:t>F</a:t>
            </a:r>
            <a:r>
              <a:rPr kumimoji="1" lang="en-US" altLang="ja-JP" sz="4800" dirty="0" smtClean="0">
                <a:solidFill>
                  <a:srgbClr val="FF0000"/>
                </a:solidFill>
              </a:rPr>
              <a:t>i</a:t>
            </a:r>
            <a:r>
              <a:rPr kumimoji="1" lang="en-US" altLang="ja-JP" sz="4800" dirty="0" smtClean="0"/>
              <a:t>n</a:t>
            </a:r>
            <a:endParaRPr kumimoji="1" lang="ja-JP" altLang="en-US" sz="4800" dirty="0"/>
          </a:p>
        </p:txBody>
      </p:sp>
      <p:sp>
        <p:nvSpPr>
          <p:cNvPr id="4" name="テキスト ボックス 3"/>
          <p:cNvSpPr txBox="1"/>
          <p:nvPr/>
        </p:nvSpPr>
        <p:spPr>
          <a:xfrm>
            <a:off x="2022763" y="4443000"/>
            <a:ext cx="7944804" cy="646331"/>
          </a:xfrm>
          <a:prstGeom prst="rect">
            <a:avLst/>
          </a:prstGeom>
          <a:noFill/>
        </p:spPr>
        <p:txBody>
          <a:bodyPr wrap="none" rtlCol="0">
            <a:spAutoFit/>
          </a:bodyPr>
          <a:lstStyle/>
          <a:p>
            <a:pPr algn="ctr"/>
            <a:r>
              <a:rPr lang="ja-JP" altLang="en-US" sz="3600" dirty="0" smtClean="0"/>
              <a:t>質疑応答の後、いざワールドカフェへ！</a:t>
            </a:r>
            <a:endParaRPr kumimoji="1" lang="en-US" altLang="ja-JP" sz="3600" dirty="0" smtClean="0"/>
          </a:p>
        </p:txBody>
      </p:sp>
      <p:sp>
        <p:nvSpPr>
          <p:cNvPr id="5" name="テキスト ボックス 4"/>
          <p:cNvSpPr txBox="1"/>
          <p:nvPr/>
        </p:nvSpPr>
        <p:spPr>
          <a:xfrm>
            <a:off x="4253340" y="5883786"/>
            <a:ext cx="3336171" cy="830997"/>
          </a:xfrm>
          <a:prstGeom prst="rect">
            <a:avLst/>
          </a:prstGeom>
          <a:noFill/>
        </p:spPr>
        <p:txBody>
          <a:bodyPr wrap="none" rtlCol="0">
            <a:spAutoFit/>
          </a:bodyPr>
          <a:lstStyle/>
          <a:p>
            <a:pPr algn="ctr"/>
            <a:r>
              <a:rPr lang="ja-JP" altLang="en-US" sz="2400" dirty="0" smtClean="0"/>
              <a:t>そして</a:t>
            </a:r>
            <a:r>
              <a:rPr lang="ja-JP" altLang="en-US" sz="4800" dirty="0" smtClean="0">
                <a:solidFill>
                  <a:srgbClr val="FF0000"/>
                </a:solidFill>
              </a:rPr>
              <a:t>ビール</a:t>
            </a:r>
            <a:r>
              <a:rPr lang="ja-JP" altLang="en-US" sz="2400" dirty="0" smtClean="0"/>
              <a:t>へ！</a:t>
            </a:r>
            <a:endParaRPr kumimoji="1" lang="en-US" altLang="ja-JP" sz="2400"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611" y="5089331"/>
            <a:ext cx="3296907" cy="1637668"/>
          </a:xfrm>
          <a:prstGeom prst="rect">
            <a:avLst/>
          </a:prstGeom>
        </p:spPr>
      </p:pic>
    </p:spTree>
    <p:extLst>
      <p:ext uri="{BB962C8B-B14F-4D97-AF65-F5344CB8AC3E}">
        <p14:creationId xmlns:p14="http://schemas.microsoft.com/office/powerpoint/2010/main" val="41433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584" y="1411419"/>
            <a:ext cx="2520696" cy="1882945"/>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56" y="1018809"/>
            <a:ext cx="2061614" cy="2375717"/>
          </a:xfrm>
          <a:prstGeom prst="rect">
            <a:avLst/>
          </a:prstGeom>
        </p:spPr>
      </p:pic>
      <p:sp>
        <p:nvSpPr>
          <p:cNvPr id="19" name="角丸四角形 18"/>
          <p:cNvSpPr/>
          <p:nvPr/>
        </p:nvSpPr>
        <p:spPr>
          <a:xfrm>
            <a:off x="6525970" y="3841821"/>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3511456" y="3829446"/>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449777" y="3829446"/>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2113971" y="246364"/>
            <a:ext cx="8949536" cy="492443"/>
          </a:xfrm>
          <a:prstGeom prst="rect">
            <a:avLst/>
          </a:prstGeom>
          <a:noFill/>
        </p:spPr>
        <p:txBody>
          <a:bodyPr wrap="square" rtlCol="0">
            <a:spAutoFit/>
          </a:bodyPr>
          <a:lstStyle/>
          <a:p>
            <a:r>
              <a:rPr kumimoji="1" lang="ja-JP" altLang="en-US" sz="2600" dirty="0" smtClean="0">
                <a:latin typeface="じゆうちょうフォント" panose="02000600000000000000" pitchFamily="2" charset="-128"/>
                <a:ea typeface="じゆうちょうフォント" panose="02000600000000000000" pitchFamily="2" charset="-128"/>
              </a:rPr>
              <a:t>～</a:t>
            </a:r>
            <a:r>
              <a:rPr kumimoji="1" lang="en-US" altLang="ja-JP" sz="2600" dirty="0" smtClean="0">
                <a:latin typeface="じゆうちょうフォント" panose="02000600000000000000" pitchFamily="2" charset="-128"/>
                <a:ea typeface="じゆうちょうフォント" panose="02000600000000000000" pitchFamily="2" charset="-128"/>
              </a:rPr>
              <a:t>『</a:t>
            </a:r>
            <a:r>
              <a:rPr kumimoji="1" lang="ja-JP" altLang="en-US" sz="2600" dirty="0" smtClean="0">
                <a:latin typeface="じゆうちょうフォント" panose="02000600000000000000" pitchFamily="2" charset="-128"/>
                <a:ea typeface="じゆうちょうフォント" panose="02000600000000000000" pitchFamily="2" charset="-128"/>
              </a:rPr>
              <a:t>つながり</a:t>
            </a:r>
            <a:r>
              <a:rPr kumimoji="1" lang="en-US" altLang="ja-JP" sz="2600" dirty="0" smtClean="0">
                <a:latin typeface="じゆうちょうフォント" panose="02000600000000000000" pitchFamily="2" charset="-128"/>
                <a:ea typeface="じゆうちょうフォント" panose="02000600000000000000" pitchFamily="2" charset="-128"/>
              </a:rPr>
              <a:t>』</a:t>
            </a:r>
            <a:r>
              <a:rPr kumimoji="1" lang="ja-JP" altLang="en-US" sz="2600" dirty="0" smtClean="0">
                <a:latin typeface="じゆうちょうフォント" panose="02000600000000000000" pitchFamily="2" charset="-128"/>
                <a:ea typeface="じゆうちょうフォント" panose="02000600000000000000" pitchFamily="2" charset="-128"/>
              </a:rPr>
              <a:t>のイメージは</a:t>
            </a:r>
            <a:r>
              <a:rPr kumimoji="1" lang="ja-JP" altLang="en-US" sz="2600" dirty="0" smtClean="0">
                <a:solidFill>
                  <a:srgbClr val="FF0000"/>
                </a:solidFill>
                <a:latin typeface="じゆうちょうフォント" panose="02000600000000000000" pitchFamily="2" charset="-128"/>
                <a:ea typeface="じゆうちょうフォント" panose="02000600000000000000" pitchFamily="2" charset="-128"/>
              </a:rPr>
              <a:t>自</a:t>
            </a:r>
            <a:r>
              <a:rPr kumimoji="1" lang="ja-JP" altLang="en-US" sz="2600" dirty="0" smtClean="0">
                <a:latin typeface="じゆうちょうフォント" panose="02000600000000000000" pitchFamily="2" charset="-128"/>
                <a:ea typeface="じゆうちょうフォント" panose="02000600000000000000" pitchFamily="2" charset="-128"/>
              </a:rPr>
              <a:t>然から学んできました～</a:t>
            </a:r>
            <a:endParaRPr kumimoji="1" lang="ja-JP" altLang="en-US" sz="2600" dirty="0">
              <a:latin typeface="じゆうちょうフォント" panose="02000600000000000000" pitchFamily="2" charset="-128"/>
              <a:ea typeface="じゆうちょうフォント" panose="02000600000000000000" pitchFamily="2" charset="-128"/>
            </a:endParaRPr>
          </a:p>
        </p:txBody>
      </p:sp>
      <p:sp>
        <p:nvSpPr>
          <p:cNvPr id="5" name="テキスト ボックス 4"/>
          <p:cNvSpPr txBox="1"/>
          <p:nvPr/>
        </p:nvSpPr>
        <p:spPr>
          <a:xfrm>
            <a:off x="682384" y="3441506"/>
            <a:ext cx="1863011" cy="369332"/>
          </a:xfrm>
          <a:prstGeom prst="rect">
            <a:avLst/>
          </a:prstGeom>
          <a:noFill/>
        </p:spPr>
        <p:txBody>
          <a:bodyPr wrap="none" rtlCol="0">
            <a:spAutoFit/>
          </a:bodyPr>
          <a:lstStyle/>
          <a:p>
            <a:r>
              <a:rPr kumimoji="1" lang="ja-JP" altLang="en-US" b="1" dirty="0" smtClean="0">
                <a:solidFill>
                  <a:schemeClr val="accent6"/>
                </a:solidFill>
              </a:rPr>
              <a:t>■</a:t>
            </a:r>
            <a:r>
              <a:rPr kumimoji="1" lang="ja-JP" altLang="en-US" b="1" dirty="0" smtClean="0"/>
              <a:t>荒地（スタート）</a:t>
            </a:r>
            <a:endParaRPr kumimoji="1" lang="ja-JP" altLang="en-US" b="1" dirty="0"/>
          </a:p>
        </p:txBody>
      </p:sp>
      <p:sp>
        <p:nvSpPr>
          <p:cNvPr id="6" name="テキスト ボックス 5"/>
          <p:cNvSpPr txBox="1"/>
          <p:nvPr/>
        </p:nvSpPr>
        <p:spPr>
          <a:xfrm>
            <a:off x="3381151" y="3443778"/>
            <a:ext cx="2579552" cy="369332"/>
          </a:xfrm>
          <a:prstGeom prst="rect">
            <a:avLst/>
          </a:prstGeom>
          <a:noFill/>
        </p:spPr>
        <p:txBody>
          <a:bodyPr wrap="none" rtlCol="0">
            <a:spAutoFit/>
          </a:bodyPr>
          <a:lstStyle/>
          <a:p>
            <a:r>
              <a:rPr lang="ja-JP" altLang="en-US" b="1" dirty="0">
                <a:solidFill>
                  <a:schemeClr val="accent6"/>
                </a:solidFill>
              </a:rPr>
              <a:t>■</a:t>
            </a:r>
            <a:r>
              <a:rPr kumimoji="1" lang="ja-JP" altLang="en-US" b="1" dirty="0" smtClean="0"/>
              <a:t>イネ科の雑草を植える</a:t>
            </a:r>
            <a:endParaRPr kumimoji="1" lang="ja-JP" altLang="en-US" b="1" dirty="0"/>
          </a:p>
        </p:txBody>
      </p:sp>
      <p:sp>
        <p:nvSpPr>
          <p:cNvPr id="7" name="テキスト ボックス 6"/>
          <p:cNvSpPr txBox="1"/>
          <p:nvPr/>
        </p:nvSpPr>
        <p:spPr>
          <a:xfrm>
            <a:off x="6508815" y="3441506"/>
            <a:ext cx="2355132" cy="369332"/>
          </a:xfrm>
          <a:prstGeom prst="rect">
            <a:avLst/>
          </a:prstGeom>
          <a:noFill/>
        </p:spPr>
        <p:txBody>
          <a:bodyPr wrap="none" rtlCol="0">
            <a:spAutoFit/>
          </a:bodyPr>
          <a:lstStyle/>
          <a:p>
            <a:r>
              <a:rPr lang="ja-JP" altLang="en-US" b="1" dirty="0">
                <a:solidFill>
                  <a:schemeClr val="accent6"/>
                </a:solidFill>
              </a:rPr>
              <a:t>■</a:t>
            </a:r>
            <a:r>
              <a:rPr kumimoji="1" lang="ja-JP" altLang="en-US" b="1" dirty="0" smtClean="0"/>
              <a:t>強いハーブを植える</a:t>
            </a:r>
            <a:endParaRPr kumimoji="1" lang="ja-JP" altLang="en-US" b="1" dirty="0"/>
          </a:p>
        </p:txBody>
      </p:sp>
      <p:sp>
        <p:nvSpPr>
          <p:cNvPr id="8" name="テキスト ボックス 7"/>
          <p:cNvSpPr txBox="1"/>
          <p:nvPr/>
        </p:nvSpPr>
        <p:spPr>
          <a:xfrm>
            <a:off x="679123" y="5400249"/>
            <a:ext cx="1697901" cy="369332"/>
          </a:xfrm>
          <a:prstGeom prst="rect">
            <a:avLst/>
          </a:prstGeom>
          <a:noFill/>
        </p:spPr>
        <p:txBody>
          <a:bodyPr wrap="none" rtlCol="0">
            <a:spAutoFit/>
          </a:bodyPr>
          <a:lstStyle/>
          <a:p>
            <a:r>
              <a:rPr kumimoji="1" lang="ja-JP" altLang="en-US" dirty="0" smtClean="0"/>
              <a:t>雑草も生えない</a:t>
            </a:r>
            <a:endParaRPr kumimoji="1" lang="ja-JP" altLang="en-US" dirty="0"/>
          </a:p>
        </p:txBody>
      </p:sp>
      <p:sp>
        <p:nvSpPr>
          <p:cNvPr id="9" name="テキスト ボックス 8"/>
          <p:cNvSpPr txBox="1"/>
          <p:nvPr/>
        </p:nvSpPr>
        <p:spPr>
          <a:xfrm>
            <a:off x="3879569" y="4153603"/>
            <a:ext cx="1479892" cy="369332"/>
          </a:xfrm>
          <a:prstGeom prst="rect">
            <a:avLst/>
          </a:prstGeom>
          <a:noFill/>
        </p:spPr>
        <p:txBody>
          <a:bodyPr wrap="none" rtlCol="0">
            <a:spAutoFit/>
          </a:bodyPr>
          <a:lstStyle/>
          <a:p>
            <a:r>
              <a:rPr kumimoji="1" lang="ja-JP" altLang="en-US" dirty="0" smtClean="0"/>
              <a:t>水持ちアップ</a:t>
            </a:r>
            <a:endParaRPr kumimoji="1" lang="ja-JP" altLang="en-US" dirty="0"/>
          </a:p>
        </p:txBody>
      </p:sp>
      <p:sp>
        <p:nvSpPr>
          <p:cNvPr id="10" name="テキスト ボックス 9"/>
          <p:cNvSpPr txBox="1"/>
          <p:nvPr/>
        </p:nvSpPr>
        <p:spPr>
          <a:xfrm>
            <a:off x="3737616" y="5404239"/>
            <a:ext cx="1972015" cy="369332"/>
          </a:xfrm>
          <a:prstGeom prst="rect">
            <a:avLst/>
          </a:prstGeom>
          <a:noFill/>
        </p:spPr>
        <p:txBody>
          <a:bodyPr wrap="none" rtlCol="0">
            <a:spAutoFit/>
          </a:bodyPr>
          <a:lstStyle/>
          <a:p>
            <a:r>
              <a:rPr kumimoji="1" lang="ja-JP" altLang="en-US" dirty="0" smtClean="0"/>
              <a:t>微生物が育ちだす</a:t>
            </a:r>
            <a:endParaRPr kumimoji="1" lang="ja-JP" altLang="en-US" dirty="0"/>
          </a:p>
        </p:txBody>
      </p:sp>
      <p:sp>
        <p:nvSpPr>
          <p:cNvPr id="11" name="テキスト ボックス 10"/>
          <p:cNvSpPr txBox="1"/>
          <p:nvPr/>
        </p:nvSpPr>
        <p:spPr>
          <a:xfrm>
            <a:off x="3788416" y="4759871"/>
            <a:ext cx="1755609" cy="369332"/>
          </a:xfrm>
          <a:prstGeom prst="rect">
            <a:avLst/>
          </a:prstGeom>
          <a:noFill/>
        </p:spPr>
        <p:txBody>
          <a:bodyPr wrap="none" rtlCol="0">
            <a:spAutoFit/>
          </a:bodyPr>
          <a:lstStyle/>
          <a:p>
            <a:r>
              <a:rPr kumimoji="1" lang="ja-JP" altLang="en-US" dirty="0" smtClean="0"/>
              <a:t>土に空気が入る</a:t>
            </a:r>
            <a:endParaRPr kumimoji="1" lang="ja-JP" altLang="en-US" dirty="0"/>
          </a:p>
        </p:txBody>
      </p:sp>
      <p:sp>
        <p:nvSpPr>
          <p:cNvPr id="12" name="テキスト ボックス 11"/>
          <p:cNvSpPr txBox="1"/>
          <p:nvPr/>
        </p:nvSpPr>
        <p:spPr>
          <a:xfrm>
            <a:off x="9826393" y="3460114"/>
            <a:ext cx="1491114" cy="369332"/>
          </a:xfrm>
          <a:prstGeom prst="rect">
            <a:avLst/>
          </a:prstGeom>
          <a:noFill/>
        </p:spPr>
        <p:txBody>
          <a:bodyPr wrap="none" rtlCol="0">
            <a:spAutoFit/>
          </a:bodyPr>
          <a:lstStyle/>
          <a:p>
            <a:r>
              <a:rPr lang="ja-JP" altLang="en-US" b="1" dirty="0" smtClean="0">
                <a:solidFill>
                  <a:schemeClr val="accent6"/>
                </a:solidFill>
              </a:rPr>
              <a:t>■</a:t>
            </a:r>
            <a:r>
              <a:rPr kumimoji="1" lang="ja-JP" altLang="en-US" b="1" dirty="0" smtClean="0"/>
              <a:t>何でも育つ</a:t>
            </a:r>
            <a:endParaRPr kumimoji="1" lang="ja-JP" altLang="en-US" b="1" dirty="0"/>
          </a:p>
        </p:txBody>
      </p:sp>
      <p:sp>
        <p:nvSpPr>
          <p:cNvPr id="13" name="テキスト ボックス 12"/>
          <p:cNvSpPr txBox="1"/>
          <p:nvPr/>
        </p:nvSpPr>
        <p:spPr>
          <a:xfrm>
            <a:off x="2365536" y="787362"/>
            <a:ext cx="7274720" cy="461665"/>
          </a:xfrm>
          <a:prstGeom prst="rect">
            <a:avLst/>
          </a:prstGeom>
          <a:noFill/>
        </p:spPr>
        <p:txBody>
          <a:bodyPr wrap="square" rtlCol="0">
            <a:spAutoFit/>
          </a:bodyPr>
          <a:lstStyle/>
          <a:p>
            <a:pPr algn="ctr"/>
            <a:r>
              <a:rPr kumimoji="1" lang="en-US" altLang="ja-JP" sz="2400" b="1" dirty="0" smtClean="0">
                <a:solidFill>
                  <a:schemeClr val="accent5"/>
                </a:solidFill>
              </a:rPr>
              <a:t>【</a:t>
            </a:r>
            <a:r>
              <a:rPr kumimoji="1" lang="ja-JP" altLang="en-US" sz="2400" b="1" dirty="0" smtClean="0">
                <a:solidFill>
                  <a:schemeClr val="accent5"/>
                </a:solidFill>
              </a:rPr>
              <a:t>例</a:t>
            </a:r>
            <a:r>
              <a:rPr kumimoji="1" lang="en-US" altLang="ja-JP" sz="2400" b="1" dirty="0" smtClean="0">
                <a:solidFill>
                  <a:schemeClr val="accent5"/>
                </a:solidFill>
              </a:rPr>
              <a:t>/</a:t>
            </a:r>
            <a:r>
              <a:rPr kumimoji="1" lang="ja-JP" altLang="en-US" sz="2400" b="1" dirty="0" smtClean="0">
                <a:solidFill>
                  <a:schemeClr val="accent5"/>
                </a:solidFill>
              </a:rPr>
              <a:t>自販機前の雑草も生えない街路樹の植込み再生</a:t>
            </a:r>
            <a:r>
              <a:rPr kumimoji="1" lang="en-US" altLang="ja-JP" sz="2400" b="1" dirty="0" smtClean="0">
                <a:solidFill>
                  <a:schemeClr val="accent5"/>
                </a:solidFill>
              </a:rPr>
              <a:t>】</a:t>
            </a:r>
            <a:endParaRPr kumimoji="1" lang="ja-JP" altLang="en-US" sz="2400" b="1" dirty="0">
              <a:solidFill>
                <a:schemeClr val="accent5"/>
              </a:solidFill>
            </a:endParaRPr>
          </a:p>
        </p:txBody>
      </p:sp>
      <p:sp>
        <p:nvSpPr>
          <p:cNvPr id="14" name="テキスト ボックス 13"/>
          <p:cNvSpPr txBox="1"/>
          <p:nvPr/>
        </p:nvSpPr>
        <p:spPr>
          <a:xfrm>
            <a:off x="487877" y="4151588"/>
            <a:ext cx="2258952" cy="369332"/>
          </a:xfrm>
          <a:prstGeom prst="rect">
            <a:avLst/>
          </a:prstGeom>
          <a:noFill/>
        </p:spPr>
        <p:txBody>
          <a:bodyPr wrap="none" rtlCol="0">
            <a:spAutoFit/>
          </a:bodyPr>
          <a:lstStyle/>
          <a:p>
            <a:r>
              <a:rPr kumimoji="1" lang="ja-JP" altLang="en-US" dirty="0" smtClean="0"/>
              <a:t>土間のようにカチカチ</a:t>
            </a:r>
            <a:endParaRPr kumimoji="1" lang="ja-JP" altLang="en-US" dirty="0"/>
          </a:p>
        </p:txBody>
      </p:sp>
      <p:sp>
        <p:nvSpPr>
          <p:cNvPr id="16" name="テキスト ボックス 15"/>
          <p:cNvSpPr txBox="1"/>
          <p:nvPr/>
        </p:nvSpPr>
        <p:spPr>
          <a:xfrm>
            <a:off x="6753330" y="4151588"/>
            <a:ext cx="2018501" cy="369332"/>
          </a:xfrm>
          <a:prstGeom prst="rect">
            <a:avLst/>
          </a:prstGeom>
          <a:noFill/>
        </p:spPr>
        <p:txBody>
          <a:bodyPr wrap="none" rtlCol="0">
            <a:spAutoFit/>
          </a:bodyPr>
          <a:lstStyle/>
          <a:p>
            <a:r>
              <a:rPr kumimoji="1" lang="ja-JP" altLang="en-US" dirty="0" smtClean="0"/>
              <a:t>固体が環境に適合</a:t>
            </a:r>
            <a:endParaRPr kumimoji="1" lang="ja-JP" altLang="en-US" dirty="0"/>
          </a:p>
        </p:txBody>
      </p:sp>
      <p:sp>
        <p:nvSpPr>
          <p:cNvPr id="20" name="角丸四角形 19"/>
          <p:cNvSpPr/>
          <p:nvPr/>
        </p:nvSpPr>
        <p:spPr>
          <a:xfrm>
            <a:off x="9422918" y="3841821"/>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3" name="グループ化 22"/>
          <p:cNvGrpSpPr/>
          <p:nvPr/>
        </p:nvGrpSpPr>
        <p:grpSpPr>
          <a:xfrm>
            <a:off x="106877" y="208555"/>
            <a:ext cx="1883391" cy="867712"/>
            <a:chOff x="991558" y="1250579"/>
            <a:chExt cx="1883391" cy="867712"/>
          </a:xfrm>
        </p:grpSpPr>
        <p:sp>
          <p:nvSpPr>
            <p:cNvPr id="22" name="円/楕円 21"/>
            <p:cNvSpPr/>
            <p:nvPr/>
          </p:nvSpPr>
          <p:spPr>
            <a:xfrm rot="20615853">
              <a:off x="991558" y="1250579"/>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rot="20615735">
              <a:off x="1105469" y="1323833"/>
              <a:ext cx="1569660"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最初に</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grpSp>
      <p:sp>
        <p:nvSpPr>
          <p:cNvPr id="24" name="テキスト ボックス 23"/>
          <p:cNvSpPr txBox="1"/>
          <p:nvPr/>
        </p:nvSpPr>
        <p:spPr>
          <a:xfrm>
            <a:off x="505899" y="4775918"/>
            <a:ext cx="2366353" cy="369332"/>
          </a:xfrm>
          <a:prstGeom prst="rect">
            <a:avLst/>
          </a:prstGeom>
          <a:noFill/>
        </p:spPr>
        <p:txBody>
          <a:bodyPr wrap="none" rtlCol="0">
            <a:spAutoFit/>
          </a:bodyPr>
          <a:lstStyle/>
          <a:p>
            <a:r>
              <a:rPr kumimoji="1" lang="ja-JP" altLang="en-US" dirty="0" smtClean="0"/>
              <a:t>ジュース</a:t>
            </a:r>
            <a:r>
              <a:rPr kumimoji="1" lang="en-US" altLang="ja-JP" dirty="0" smtClean="0"/>
              <a:t>/</a:t>
            </a:r>
            <a:r>
              <a:rPr kumimoji="1" lang="ja-JP" altLang="en-US" dirty="0" smtClean="0"/>
              <a:t>オイルの残り</a:t>
            </a:r>
            <a:endParaRPr kumimoji="1" lang="ja-JP" altLang="en-US" dirty="0"/>
          </a:p>
        </p:txBody>
      </p:sp>
      <p:sp>
        <p:nvSpPr>
          <p:cNvPr id="25" name="テキスト ボックス 24"/>
          <p:cNvSpPr txBox="1"/>
          <p:nvPr/>
        </p:nvSpPr>
        <p:spPr>
          <a:xfrm>
            <a:off x="3801116" y="6013159"/>
            <a:ext cx="1800493" cy="369332"/>
          </a:xfrm>
          <a:prstGeom prst="rect">
            <a:avLst/>
          </a:prstGeom>
          <a:noFill/>
        </p:spPr>
        <p:txBody>
          <a:bodyPr wrap="none" rtlCol="0">
            <a:spAutoFit/>
          </a:bodyPr>
          <a:lstStyle/>
          <a:p>
            <a:r>
              <a:rPr kumimoji="1" lang="ja-JP" altLang="en-US" dirty="0" smtClean="0"/>
              <a:t>科学物質の分解</a:t>
            </a:r>
            <a:endParaRPr kumimoji="1" lang="ja-JP" altLang="en-US" dirty="0"/>
          </a:p>
        </p:txBody>
      </p:sp>
      <p:sp>
        <p:nvSpPr>
          <p:cNvPr id="26" name="テキスト ボックス 25"/>
          <p:cNvSpPr txBox="1"/>
          <p:nvPr/>
        </p:nvSpPr>
        <p:spPr>
          <a:xfrm>
            <a:off x="9640265" y="4744867"/>
            <a:ext cx="2157963" cy="369332"/>
          </a:xfrm>
          <a:prstGeom prst="rect">
            <a:avLst/>
          </a:prstGeom>
          <a:noFill/>
        </p:spPr>
        <p:txBody>
          <a:bodyPr wrap="none" rtlCol="0">
            <a:spAutoFit/>
          </a:bodyPr>
          <a:lstStyle/>
          <a:p>
            <a:r>
              <a:rPr kumimoji="1" lang="ja-JP" altLang="en-US" dirty="0" smtClean="0"/>
              <a:t>他の木より元気に！</a:t>
            </a:r>
            <a:endParaRPr kumimoji="1" lang="ja-JP" altLang="en-US" dirty="0"/>
          </a:p>
        </p:txBody>
      </p:sp>
      <p:sp>
        <p:nvSpPr>
          <p:cNvPr id="27" name="テキスト ボックス 26"/>
          <p:cNvSpPr txBox="1"/>
          <p:nvPr/>
        </p:nvSpPr>
        <p:spPr>
          <a:xfrm>
            <a:off x="6928795" y="4744867"/>
            <a:ext cx="1569660" cy="369332"/>
          </a:xfrm>
          <a:prstGeom prst="rect">
            <a:avLst/>
          </a:prstGeom>
          <a:noFill/>
        </p:spPr>
        <p:txBody>
          <a:bodyPr wrap="none" rtlCol="0">
            <a:spAutoFit/>
          </a:bodyPr>
          <a:lstStyle/>
          <a:p>
            <a:r>
              <a:rPr kumimoji="1" lang="ja-JP" altLang="en-US" dirty="0" smtClean="0"/>
              <a:t>多様性の発生</a:t>
            </a:r>
            <a:endParaRPr kumimoji="1" lang="ja-JP" altLang="en-US" dirty="0"/>
          </a:p>
        </p:txBody>
      </p:sp>
      <p:sp>
        <p:nvSpPr>
          <p:cNvPr id="15" name="テキスト ボックス 14"/>
          <p:cNvSpPr txBox="1"/>
          <p:nvPr/>
        </p:nvSpPr>
        <p:spPr>
          <a:xfrm>
            <a:off x="9756722" y="4151588"/>
            <a:ext cx="1742785" cy="369332"/>
          </a:xfrm>
          <a:prstGeom prst="rect">
            <a:avLst/>
          </a:prstGeom>
          <a:noFill/>
        </p:spPr>
        <p:txBody>
          <a:bodyPr wrap="none" rtlCol="0">
            <a:spAutoFit/>
          </a:bodyPr>
          <a:lstStyle/>
          <a:p>
            <a:r>
              <a:rPr kumimoji="1" lang="ja-JP" altLang="en-US" dirty="0" smtClean="0"/>
              <a:t>循環が生まれる</a:t>
            </a:r>
            <a:endParaRPr kumimoji="1" lang="ja-JP" altLang="en-US" dirty="0"/>
          </a:p>
        </p:txBody>
      </p:sp>
      <p:sp>
        <p:nvSpPr>
          <p:cNvPr id="28" name="テキスト ボックス 27"/>
          <p:cNvSpPr txBox="1"/>
          <p:nvPr/>
        </p:nvSpPr>
        <p:spPr>
          <a:xfrm>
            <a:off x="6928795" y="5398386"/>
            <a:ext cx="1467068" cy="369332"/>
          </a:xfrm>
          <a:prstGeom prst="rect">
            <a:avLst/>
          </a:prstGeom>
          <a:noFill/>
        </p:spPr>
        <p:txBody>
          <a:bodyPr wrap="none" rtlCol="0">
            <a:spAutoFit/>
          </a:bodyPr>
          <a:lstStyle/>
          <a:p>
            <a:r>
              <a:rPr kumimoji="1" lang="ja-JP" altLang="en-US" dirty="0" smtClean="0"/>
              <a:t>ゴミ投棄の減</a:t>
            </a:r>
            <a:endParaRPr kumimoji="1" lang="ja-JP" altLang="en-US" dirty="0"/>
          </a:p>
        </p:txBody>
      </p:sp>
      <p:sp>
        <p:nvSpPr>
          <p:cNvPr id="29" name="テキスト ボックス 28"/>
          <p:cNvSpPr txBox="1"/>
          <p:nvPr/>
        </p:nvSpPr>
        <p:spPr>
          <a:xfrm>
            <a:off x="6851478" y="6013159"/>
            <a:ext cx="1800493" cy="369332"/>
          </a:xfrm>
          <a:prstGeom prst="rect">
            <a:avLst/>
          </a:prstGeom>
          <a:noFill/>
        </p:spPr>
        <p:txBody>
          <a:bodyPr wrap="none" rtlCol="0">
            <a:spAutoFit/>
          </a:bodyPr>
          <a:lstStyle/>
          <a:p>
            <a:r>
              <a:rPr kumimoji="1" lang="ja-JP" altLang="en-US" dirty="0" smtClean="0"/>
              <a:t>他の植物受入れ</a:t>
            </a:r>
            <a:endParaRPr kumimoji="1" lang="ja-JP" altLang="en-US" dirty="0"/>
          </a:p>
        </p:txBody>
      </p:sp>
      <p:sp>
        <p:nvSpPr>
          <p:cNvPr id="30" name="テキスト ボックス 29"/>
          <p:cNvSpPr txBox="1"/>
          <p:nvPr/>
        </p:nvSpPr>
        <p:spPr>
          <a:xfrm>
            <a:off x="730302" y="6013159"/>
            <a:ext cx="1688283" cy="369332"/>
          </a:xfrm>
          <a:prstGeom prst="rect">
            <a:avLst/>
          </a:prstGeom>
          <a:noFill/>
        </p:spPr>
        <p:txBody>
          <a:bodyPr wrap="none" rtlCol="0">
            <a:spAutoFit/>
          </a:bodyPr>
          <a:lstStyle/>
          <a:p>
            <a:r>
              <a:rPr kumimoji="1" lang="ja-JP" altLang="en-US" dirty="0" smtClean="0"/>
              <a:t>樹勢も弱々しい</a:t>
            </a:r>
            <a:endParaRPr kumimoji="1" lang="ja-JP" altLang="en-US" dirty="0"/>
          </a:p>
        </p:txBody>
      </p:sp>
      <p:sp>
        <p:nvSpPr>
          <p:cNvPr id="31" name="テキスト ボックス 30"/>
          <p:cNvSpPr txBox="1"/>
          <p:nvPr/>
        </p:nvSpPr>
        <p:spPr>
          <a:xfrm>
            <a:off x="9640256" y="5423966"/>
            <a:ext cx="1997663" cy="369332"/>
          </a:xfrm>
          <a:prstGeom prst="rect">
            <a:avLst/>
          </a:prstGeom>
          <a:noFill/>
        </p:spPr>
        <p:txBody>
          <a:bodyPr wrap="none" rtlCol="0">
            <a:spAutoFit/>
          </a:bodyPr>
          <a:lstStyle/>
          <a:p>
            <a:r>
              <a:rPr kumimoji="1" lang="ja-JP" altLang="en-US" dirty="0" smtClean="0"/>
              <a:t>街の人が苗を寄贈</a:t>
            </a:r>
            <a:endParaRPr kumimoji="1" lang="ja-JP" altLang="en-US" dirty="0"/>
          </a:p>
        </p:txBody>
      </p:sp>
      <p:sp>
        <p:nvSpPr>
          <p:cNvPr id="2" name="右矢印 1"/>
          <p:cNvSpPr/>
          <p:nvPr/>
        </p:nvSpPr>
        <p:spPr>
          <a:xfrm>
            <a:off x="2746829" y="2184400"/>
            <a:ext cx="634322" cy="77713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8863947" y="2184400"/>
            <a:ext cx="634322" cy="77713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1810" y="1324529"/>
            <a:ext cx="2520696" cy="1969835"/>
          </a:xfrm>
          <a:prstGeom prst="rect">
            <a:avLst/>
          </a:prstGeom>
        </p:spPr>
      </p:pic>
      <p:sp>
        <p:nvSpPr>
          <p:cNvPr id="32" name="右矢印 31"/>
          <p:cNvSpPr/>
          <p:nvPr/>
        </p:nvSpPr>
        <p:spPr>
          <a:xfrm>
            <a:off x="5874493" y="2184400"/>
            <a:ext cx="634322" cy="77713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455" y="730698"/>
            <a:ext cx="2026236" cy="2729416"/>
          </a:xfrm>
          <a:prstGeom prst="rect">
            <a:avLst/>
          </a:prstGeom>
        </p:spPr>
      </p:pic>
      <p:sp>
        <p:nvSpPr>
          <p:cNvPr id="37" name="テキスト ボックス 36"/>
          <p:cNvSpPr txBox="1"/>
          <p:nvPr/>
        </p:nvSpPr>
        <p:spPr>
          <a:xfrm>
            <a:off x="9647967" y="6042327"/>
            <a:ext cx="2008883" cy="369332"/>
          </a:xfrm>
          <a:prstGeom prst="rect">
            <a:avLst/>
          </a:prstGeom>
          <a:noFill/>
        </p:spPr>
        <p:txBody>
          <a:bodyPr wrap="none" rtlCol="0">
            <a:spAutoFit/>
          </a:bodyPr>
          <a:lstStyle/>
          <a:p>
            <a:r>
              <a:rPr kumimoji="1" lang="ja-JP" altLang="en-US" dirty="0" smtClean="0"/>
              <a:t>皆で次の植込みへ</a:t>
            </a:r>
            <a:endParaRPr kumimoji="1" lang="ja-JP" altLang="en-US" dirty="0"/>
          </a:p>
        </p:txBody>
      </p:sp>
    </p:spTree>
    <p:extLst>
      <p:ext uri="{BB962C8B-B14F-4D97-AF65-F5344CB8AC3E}">
        <p14:creationId xmlns:p14="http://schemas.microsoft.com/office/powerpoint/2010/main" val="113840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fill="hold"/>
                                        <p:tgtEl>
                                          <p:spTgt spid="33"/>
                                        </p:tgtEl>
                                        <p:attrNameLst>
                                          <p:attrName>ppt_x</p:attrName>
                                        </p:attrNameLst>
                                      </p:cBhvr>
                                      <p:tavLst>
                                        <p:tav tm="0">
                                          <p:val>
                                            <p:strVal val="#ppt_x"/>
                                          </p:val>
                                        </p:tav>
                                        <p:tav tm="100000">
                                          <p:val>
                                            <p:strVal val="#ppt_x"/>
                                          </p:val>
                                        </p:tav>
                                      </p:tavLst>
                                    </p:anim>
                                    <p:anim calcmode="lin" valueType="num">
                                      <p:cBhvr additive="base">
                                        <p:cTn id="106" dur="500" fill="hold"/>
                                        <p:tgtEl>
                                          <p:spTgt spid="3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additive="base">
                                        <p:cTn id="113" dur="500" fill="hold"/>
                                        <p:tgtEl>
                                          <p:spTgt spid="12"/>
                                        </p:tgtEl>
                                        <p:attrNameLst>
                                          <p:attrName>ppt_x</p:attrName>
                                        </p:attrNameLst>
                                      </p:cBhvr>
                                      <p:tavLst>
                                        <p:tav tm="0">
                                          <p:val>
                                            <p:strVal val="#ppt_x"/>
                                          </p:val>
                                        </p:tav>
                                        <p:tav tm="100000">
                                          <p:val>
                                            <p:strVal val="#ppt_x"/>
                                          </p:val>
                                        </p:tav>
                                      </p:tavLst>
                                    </p:anim>
                                    <p:anim calcmode="lin" valueType="num">
                                      <p:cBhvr additive="base">
                                        <p:cTn id="114" dur="500" fill="hold"/>
                                        <p:tgtEl>
                                          <p:spTgt spid="1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ppt_x"/>
                                          </p:val>
                                        </p:tav>
                                        <p:tav tm="100000">
                                          <p:val>
                                            <p:strVal val="#ppt_x"/>
                                          </p:val>
                                        </p:tav>
                                      </p:tavLst>
                                    </p:anim>
                                    <p:anim calcmode="lin" valueType="num">
                                      <p:cBhvr additive="base">
                                        <p:cTn id="118" dur="500" fill="hold"/>
                                        <p:tgtEl>
                                          <p:spTgt spid="1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additive="base">
                                        <p:cTn id="129" dur="500" fill="hold"/>
                                        <p:tgtEl>
                                          <p:spTgt spid="37"/>
                                        </p:tgtEl>
                                        <p:attrNameLst>
                                          <p:attrName>ppt_x</p:attrName>
                                        </p:attrNameLst>
                                      </p:cBhvr>
                                      <p:tavLst>
                                        <p:tav tm="0">
                                          <p:val>
                                            <p:strVal val="#ppt_x"/>
                                          </p:val>
                                        </p:tav>
                                        <p:tav tm="100000">
                                          <p:val>
                                            <p:strVal val="#ppt_x"/>
                                          </p:val>
                                        </p:tav>
                                      </p:tavLst>
                                    </p:anim>
                                    <p:anim calcmode="lin" valueType="num">
                                      <p:cBhvr additive="base">
                                        <p:cTn id="130" dur="500" fill="hold"/>
                                        <p:tgtEl>
                                          <p:spTgt spid="37"/>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additive="base">
                                        <p:cTn id="133" dur="500" fill="hold"/>
                                        <p:tgtEl>
                                          <p:spTgt spid="20"/>
                                        </p:tgtEl>
                                        <p:attrNameLst>
                                          <p:attrName>ppt_x</p:attrName>
                                        </p:attrNameLst>
                                      </p:cBhvr>
                                      <p:tavLst>
                                        <p:tav tm="0">
                                          <p:val>
                                            <p:strVal val="#ppt_x"/>
                                          </p:val>
                                        </p:tav>
                                        <p:tav tm="100000">
                                          <p:val>
                                            <p:strVal val="#ppt_x"/>
                                          </p:val>
                                        </p:tav>
                                      </p:tavLst>
                                    </p:anim>
                                    <p:anim calcmode="lin" valueType="num">
                                      <p:cBhvr additive="base">
                                        <p:cTn id="1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5" grpId="0"/>
      <p:bldP spid="6" grpId="0"/>
      <p:bldP spid="7" grpId="0"/>
      <p:bldP spid="8" grpId="0"/>
      <p:bldP spid="9" grpId="0"/>
      <p:bldP spid="10" grpId="0"/>
      <p:bldP spid="11" grpId="0"/>
      <p:bldP spid="12" grpId="0"/>
      <p:bldP spid="14" grpId="0"/>
      <p:bldP spid="16" grpId="0"/>
      <p:bldP spid="20" grpId="0" animBg="1"/>
      <p:bldP spid="24" grpId="0"/>
      <p:bldP spid="25" grpId="0"/>
      <p:bldP spid="26" grpId="0"/>
      <p:bldP spid="27" grpId="0"/>
      <p:bldP spid="15" grpId="0"/>
      <p:bldP spid="28" grpId="0"/>
      <p:bldP spid="29" grpId="0"/>
      <p:bldP spid="30" grpId="0"/>
      <p:bldP spid="31" grpId="0"/>
      <p:bldP spid="2" grpId="0" animBg="1"/>
      <p:bldP spid="33" grpId="0" animBg="1"/>
      <p:bldP spid="32"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584" y="1411419"/>
            <a:ext cx="2520696" cy="1882945"/>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56" y="1018809"/>
            <a:ext cx="2061614" cy="2375717"/>
          </a:xfrm>
          <a:prstGeom prst="rect">
            <a:avLst/>
          </a:prstGeom>
        </p:spPr>
      </p:pic>
      <p:sp>
        <p:nvSpPr>
          <p:cNvPr id="19" name="角丸四角形 18"/>
          <p:cNvSpPr/>
          <p:nvPr/>
        </p:nvSpPr>
        <p:spPr>
          <a:xfrm>
            <a:off x="6525970" y="3841821"/>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solidFill>
                  <a:srgbClr val="FF0000"/>
                </a:solidFill>
              </a:rPr>
              <a:t>学び・工夫</a:t>
            </a:r>
            <a:endParaRPr lang="en-US" altLang="ja-JP" sz="2400" b="1" dirty="0">
              <a:solidFill>
                <a:srgbClr val="FF0000"/>
              </a:solidFill>
            </a:endParaRPr>
          </a:p>
          <a:p>
            <a:pPr algn="ctr"/>
            <a:endParaRPr lang="en-US" altLang="ja-JP" sz="2400" b="1" dirty="0">
              <a:solidFill>
                <a:srgbClr val="FF0000"/>
              </a:solidFill>
            </a:endParaRPr>
          </a:p>
          <a:p>
            <a:pPr algn="ctr"/>
            <a:r>
              <a:rPr lang="ja-JP" altLang="en-US" sz="2400" b="1" dirty="0">
                <a:solidFill>
                  <a:srgbClr val="FF0000"/>
                </a:solidFill>
              </a:rPr>
              <a:t>相互</a:t>
            </a:r>
            <a:r>
              <a:rPr lang="ja-JP" altLang="en-US" sz="2400" b="1" dirty="0" smtClean="0">
                <a:solidFill>
                  <a:srgbClr val="FF0000"/>
                </a:solidFill>
              </a:rPr>
              <a:t>作用</a:t>
            </a:r>
            <a:endParaRPr lang="en-US" altLang="ja-JP" sz="2400" b="1" dirty="0" smtClean="0">
              <a:solidFill>
                <a:srgbClr val="FF0000"/>
              </a:solidFill>
            </a:endParaRPr>
          </a:p>
          <a:p>
            <a:pPr algn="ctr"/>
            <a:endParaRPr lang="en-US" altLang="ja-JP" sz="2400" b="1" dirty="0">
              <a:solidFill>
                <a:srgbClr val="FF0000"/>
              </a:solidFill>
            </a:endParaRPr>
          </a:p>
          <a:p>
            <a:pPr algn="ctr"/>
            <a:r>
              <a:rPr lang="ja-JP" altLang="en-US" sz="2400" b="1" dirty="0" smtClean="0">
                <a:solidFill>
                  <a:srgbClr val="FF0000"/>
                </a:solidFill>
              </a:rPr>
              <a:t>発展</a:t>
            </a:r>
            <a:endParaRPr lang="ja-JP" altLang="en-US" sz="2400" b="1" dirty="0">
              <a:solidFill>
                <a:srgbClr val="FF0000"/>
              </a:solidFill>
            </a:endParaRPr>
          </a:p>
        </p:txBody>
      </p:sp>
      <p:sp>
        <p:nvSpPr>
          <p:cNvPr id="18" name="角丸四角形 17"/>
          <p:cNvSpPr/>
          <p:nvPr/>
        </p:nvSpPr>
        <p:spPr>
          <a:xfrm>
            <a:off x="3511456" y="3829446"/>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solidFill>
                  <a:srgbClr val="FF0000"/>
                </a:solidFill>
              </a:rPr>
              <a:t>行動</a:t>
            </a:r>
            <a:endParaRPr lang="en-US" altLang="ja-JP" sz="2400" b="1" dirty="0" smtClean="0">
              <a:solidFill>
                <a:srgbClr val="FF0000"/>
              </a:solidFill>
            </a:endParaRPr>
          </a:p>
          <a:p>
            <a:pPr algn="ctr"/>
            <a:endParaRPr lang="en-US" altLang="ja-JP" sz="2400" b="1" dirty="0">
              <a:solidFill>
                <a:srgbClr val="FF0000"/>
              </a:solidFill>
            </a:endParaRPr>
          </a:p>
          <a:p>
            <a:pPr algn="ctr"/>
            <a:r>
              <a:rPr lang="ja-JP" altLang="en-US" sz="2400" b="1" dirty="0" smtClean="0">
                <a:solidFill>
                  <a:srgbClr val="FF0000"/>
                </a:solidFill>
              </a:rPr>
              <a:t>変化</a:t>
            </a:r>
            <a:endParaRPr lang="en-US" altLang="ja-JP" sz="2400" b="1" dirty="0">
              <a:solidFill>
                <a:srgbClr val="FF0000"/>
              </a:solidFill>
            </a:endParaRPr>
          </a:p>
          <a:p>
            <a:pPr algn="ctr"/>
            <a:endParaRPr lang="en-US" altLang="ja-JP" sz="2400" b="1" dirty="0">
              <a:solidFill>
                <a:srgbClr val="FF0000"/>
              </a:solidFill>
            </a:endParaRPr>
          </a:p>
          <a:p>
            <a:pPr algn="ctr"/>
            <a:r>
              <a:rPr lang="ja-JP" altLang="en-US" sz="2400" b="1" dirty="0">
                <a:solidFill>
                  <a:srgbClr val="FF0000"/>
                </a:solidFill>
              </a:rPr>
              <a:t>自律性</a:t>
            </a:r>
            <a:endParaRPr lang="en-US" altLang="ja-JP" sz="2400" b="1" dirty="0">
              <a:solidFill>
                <a:srgbClr val="FF0000"/>
              </a:solidFill>
            </a:endParaRPr>
          </a:p>
        </p:txBody>
      </p:sp>
      <p:sp>
        <p:nvSpPr>
          <p:cNvPr id="17" name="角丸四角形 16"/>
          <p:cNvSpPr/>
          <p:nvPr/>
        </p:nvSpPr>
        <p:spPr>
          <a:xfrm>
            <a:off x="449777" y="3829446"/>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rgbClr val="FF0000"/>
                </a:solidFill>
              </a:rPr>
              <a:t>【</a:t>
            </a:r>
            <a:r>
              <a:rPr lang="ja-JP" altLang="en-US" sz="2400" b="1" dirty="0">
                <a:solidFill>
                  <a:srgbClr val="FF0000"/>
                </a:solidFill>
              </a:rPr>
              <a:t>意識</a:t>
            </a:r>
            <a:r>
              <a:rPr lang="en-US" altLang="ja-JP" sz="2400" b="1" dirty="0">
                <a:solidFill>
                  <a:srgbClr val="FF0000"/>
                </a:solidFill>
              </a:rPr>
              <a:t>】</a:t>
            </a:r>
          </a:p>
          <a:p>
            <a:pPr algn="ctr"/>
            <a:endParaRPr lang="en-US" altLang="ja-JP" sz="2400" b="1" dirty="0">
              <a:solidFill>
                <a:srgbClr val="FF0000"/>
              </a:solidFill>
            </a:endParaRPr>
          </a:p>
          <a:p>
            <a:pPr algn="ctr"/>
            <a:r>
              <a:rPr lang="en-US" altLang="ja-JP" sz="2400" b="1" dirty="0">
                <a:solidFill>
                  <a:srgbClr val="FF0000"/>
                </a:solidFill>
              </a:rPr>
              <a:t>【</a:t>
            </a:r>
            <a:r>
              <a:rPr lang="ja-JP" altLang="en-US" sz="2400" b="1" dirty="0">
                <a:solidFill>
                  <a:srgbClr val="FF0000"/>
                </a:solidFill>
              </a:rPr>
              <a:t>視点</a:t>
            </a:r>
            <a:r>
              <a:rPr lang="en-US" altLang="ja-JP" sz="2400" b="1" dirty="0" smtClean="0">
                <a:solidFill>
                  <a:srgbClr val="FF0000"/>
                </a:solidFill>
              </a:rPr>
              <a:t>】</a:t>
            </a:r>
            <a:endParaRPr lang="en-US" altLang="ja-JP" sz="2400" b="1" dirty="0">
              <a:solidFill>
                <a:srgbClr val="FF0000"/>
              </a:solidFill>
            </a:endParaRPr>
          </a:p>
          <a:p>
            <a:pPr algn="ctr"/>
            <a:endParaRPr lang="en-US" altLang="ja-JP" sz="2400" b="1" dirty="0">
              <a:solidFill>
                <a:srgbClr val="FF0000"/>
              </a:solidFill>
            </a:endParaRPr>
          </a:p>
          <a:p>
            <a:pPr algn="ctr"/>
            <a:r>
              <a:rPr lang="ja-JP" altLang="en-US" sz="2000" b="1" dirty="0">
                <a:solidFill>
                  <a:srgbClr val="FF0000"/>
                </a:solidFill>
              </a:rPr>
              <a:t>の</a:t>
            </a:r>
            <a:r>
              <a:rPr lang="ja-JP" altLang="en-US" sz="2400" b="1" dirty="0" smtClean="0">
                <a:solidFill>
                  <a:srgbClr val="FF0000"/>
                </a:solidFill>
              </a:rPr>
              <a:t>発生</a:t>
            </a:r>
            <a:endParaRPr lang="ja-JP" altLang="en-US" sz="2400" b="1" dirty="0">
              <a:solidFill>
                <a:srgbClr val="FF0000"/>
              </a:solidFill>
            </a:endParaRPr>
          </a:p>
        </p:txBody>
      </p:sp>
      <p:sp>
        <p:nvSpPr>
          <p:cNvPr id="4" name="テキスト ボックス 3"/>
          <p:cNvSpPr txBox="1"/>
          <p:nvPr/>
        </p:nvSpPr>
        <p:spPr>
          <a:xfrm>
            <a:off x="2113971" y="246364"/>
            <a:ext cx="8949536" cy="492443"/>
          </a:xfrm>
          <a:prstGeom prst="rect">
            <a:avLst/>
          </a:prstGeom>
          <a:noFill/>
        </p:spPr>
        <p:txBody>
          <a:bodyPr wrap="square" rtlCol="0">
            <a:spAutoFit/>
          </a:bodyPr>
          <a:lstStyle/>
          <a:p>
            <a:r>
              <a:rPr kumimoji="1" lang="ja-JP" altLang="en-US" sz="2600" dirty="0" smtClean="0">
                <a:latin typeface="じゆうちょうフォント" panose="02000600000000000000" pitchFamily="2" charset="-128"/>
                <a:ea typeface="じゆうちょうフォント" panose="02000600000000000000" pitchFamily="2" charset="-128"/>
              </a:rPr>
              <a:t>～</a:t>
            </a:r>
            <a:r>
              <a:rPr kumimoji="1" lang="en-US" altLang="ja-JP" sz="2600" dirty="0" smtClean="0">
                <a:latin typeface="じゆうちょうフォント" panose="02000600000000000000" pitchFamily="2" charset="-128"/>
                <a:ea typeface="じゆうちょうフォント" panose="02000600000000000000" pitchFamily="2" charset="-128"/>
              </a:rPr>
              <a:t>『</a:t>
            </a:r>
            <a:r>
              <a:rPr kumimoji="1" lang="ja-JP" altLang="en-US" sz="2600" dirty="0" smtClean="0">
                <a:latin typeface="じゆうちょうフォント" panose="02000600000000000000" pitchFamily="2" charset="-128"/>
                <a:ea typeface="じゆうちょうフォント" panose="02000600000000000000" pitchFamily="2" charset="-128"/>
              </a:rPr>
              <a:t>つながり</a:t>
            </a:r>
            <a:r>
              <a:rPr kumimoji="1" lang="en-US" altLang="ja-JP" sz="2600" dirty="0" smtClean="0">
                <a:latin typeface="じゆうちょうフォント" panose="02000600000000000000" pitchFamily="2" charset="-128"/>
                <a:ea typeface="じゆうちょうフォント" panose="02000600000000000000" pitchFamily="2" charset="-128"/>
              </a:rPr>
              <a:t>』</a:t>
            </a:r>
            <a:r>
              <a:rPr kumimoji="1" lang="ja-JP" altLang="en-US" sz="2600" dirty="0" smtClean="0">
                <a:latin typeface="じゆうちょうフォント" panose="02000600000000000000" pitchFamily="2" charset="-128"/>
                <a:ea typeface="じゆうちょうフォント" panose="02000600000000000000" pitchFamily="2" charset="-128"/>
              </a:rPr>
              <a:t>のイメージは</a:t>
            </a:r>
            <a:r>
              <a:rPr kumimoji="1" lang="ja-JP" altLang="en-US" sz="2600" dirty="0" smtClean="0">
                <a:solidFill>
                  <a:srgbClr val="FF0000"/>
                </a:solidFill>
                <a:latin typeface="じゆうちょうフォント" panose="02000600000000000000" pitchFamily="2" charset="-128"/>
                <a:ea typeface="じゆうちょうフォント" panose="02000600000000000000" pitchFamily="2" charset="-128"/>
              </a:rPr>
              <a:t>自</a:t>
            </a:r>
            <a:r>
              <a:rPr kumimoji="1" lang="ja-JP" altLang="en-US" sz="2600" dirty="0" smtClean="0">
                <a:latin typeface="じゆうちょうフォント" panose="02000600000000000000" pitchFamily="2" charset="-128"/>
                <a:ea typeface="じゆうちょうフォント" panose="02000600000000000000" pitchFamily="2" charset="-128"/>
              </a:rPr>
              <a:t>然から学んできました～</a:t>
            </a:r>
            <a:endParaRPr kumimoji="1" lang="ja-JP" altLang="en-US" sz="2600" dirty="0">
              <a:latin typeface="じゆうちょうフォント" panose="02000600000000000000" pitchFamily="2" charset="-128"/>
              <a:ea typeface="じゆうちょうフォント" panose="02000600000000000000" pitchFamily="2" charset="-128"/>
            </a:endParaRPr>
          </a:p>
        </p:txBody>
      </p:sp>
      <p:sp>
        <p:nvSpPr>
          <p:cNvPr id="5" name="テキスト ボックス 4"/>
          <p:cNvSpPr txBox="1"/>
          <p:nvPr/>
        </p:nvSpPr>
        <p:spPr>
          <a:xfrm>
            <a:off x="682384" y="3441506"/>
            <a:ext cx="1863011" cy="369332"/>
          </a:xfrm>
          <a:prstGeom prst="rect">
            <a:avLst/>
          </a:prstGeom>
          <a:noFill/>
        </p:spPr>
        <p:txBody>
          <a:bodyPr wrap="none" rtlCol="0">
            <a:spAutoFit/>
          </a:bodyPr>
          <a:lstStyle/>
          <a:p>
            <a:r>
              <a:rPr kumimoji="1" lang="ja-JP" altLang="en-US" b="1" dirty="0" smtClean="0">
                <a:solidFill>
                  <a:schemeClr val="accent6"/>
                </a:solidFill>
              </a:rPr>
              <a:t>■</a:t>
            </a:r>
            <a:r>
              <a:rPr kumimoji="1" lang="ja-JP" altLang="en-US" b="1" dirty="0" smtClean="0"/>
              <a:t>荒地（スタート）</a:t>
            </a:r>
            <a:endParaRPr kumimoji="1" lang="ja-JP" altLang="en-US" b="1" dirty="0"/>
          </a:p>
        </p:txBody>
      </p:sp>
      <p:sp>
        <p:nvSpPr>
          <p:cNvPr id="6" name="テキスト ボックス 5"/>
          <p:cNvSpPr txBox="1"/>
          <p:nvPr/>
        </p:nvSpPr>
        <p:spPr>
          <a:xfrm>
            <a:off x="3381151" y="3443778"/>
            <a:ext cx="2579552" cy="369332"/>
          </a:xfrm>
          <a:prstGeom prst="rect">
            <a:avLst/>
          </a:prstGeom>
          <a:noFill/>
        </p:spPr>
        <p:txBody>
          <a:bodyPr wrap="none" rtlCol="0">
            <a:spAutoFit/>
          </a:bodyPr>
          <a:lstStyle/>
          <a:p>
            <a:r>
              <a:rPr lang="ja-JP" altLang="en-US" b="1" dirty="0">
                <a:solidFill>
                  <a:schemeClr val="accent6"/>
                </a:solidFill>
              </a:rPr>
              <a:t>■</a:t>
            </a:r>
            <a:r>
              <a:rPr kumimoji="1" lang="ja-JP" altLang="en-US" b="1" dirty="0" smtClean="0"/>
              <a:t>イネ科の雑草を植える</a:t>
            </a:r>
            <a:endParaRPr kumimoji="1" lang="ja-JP" altLang="en-US" b="1" dirty="0"/>
          </a:p>
        </p:txBody>
      </p:sp>
      <p:sp>
        <p:nvSpPr>
          <p:cNvPr id="7" name="テキスト ボックス 6"/>
          <p:cNvSpPr txBox="1"/>
          <p:nvPr/>
        </p:nvSpPr>
        <p:spPr>
          <a:xfrm>
            <a:off x="6508815" y="3441506"/>
            <a:ext cx="2355132" cy="369332"/>
          </a:xfrm>
          <a:prstGeom prst="rect">
            <a:avLst/>
          </a:prstGeom>
          <a:noFill/>
        </p:spPr>
        <p:txBody>
          <a:bodyPr wrap="none" rtlCol="0">
            <a:spAutoFit/>
          </a:bodyPr>
          <a:lstStyle/>
          <a:p>
            <a:r>
              <a:rPr lang="ja-JP" altLang="en-US" b="1" dirty="0">
                <a:solidFill>
                  <a:schemeClr val="accent6"/>
                </a:solidFill>
              </a:rPr>
              <a:t>■</a:t>
            </a:r>
            <a:r>
              <a:rPr kumimoji="1" lang="ja-JP" altLang="en-US" b="1" dirty="0" smtClean="0"/>
              <a:t>強いハーブを植える</a:t>
            </a:r>
            <a:endParaRPr kumimoji="1" lang="ja-JP" altLang="en-US" b="1" dirty="0"/>
          </a:p>
        </p:txBody>
      </p:sp>
      <p:sp>
        <p:nvSpPr>
          <p:cNvPr id="12" name="テキスト ボックス 11"/>
          <p:cNvSpPr txBox="1"/>
          <p:nvPr/>
        </p:nvSpPr>
        <p:spPr>
          <a:xfrm>
            <a:off x="9826393" y="3460114"/>
            <a:ext cx="1491114" cy="369332"/>
          </a:xfrm>
          <a:prstGeom prst="rect">
            <a:avLst/>
          </a:prstGeom>
          <a:noFill/>
        </p:spPr>
        <p:txBody>
          <a:bodyPr wrap="none" rtlCol="0">
            <a:spAutoFit/>
          </a:bodyPr>
          <a:lstStyle/>
          <a:p>
            <a:r>
              <a:rPr lang="ja-JP" altLang="en-US" b="1" dirty="0" smtClean="0">
                <a:solidFill>
                  <a:schemeClr val="accent6"/>
                </a:solidFill>
              </a:rPr>
              <a:t>■</a:t>
            </a:r>
            <a:r>
              <a:rPr kumimoji="1" lang="ja-JP" altLang="en-US" b="1" dirty="0" smtClean="0"/>
              <a:t>何でも育つ</a:t>
            </a:r>
            <a:endParaRPr kumimoji="1" lang="ja-JP" altLang="en-US" b="1" dirty="0"/>
          </a:p>
        </p:txBody>
      </p:sp>
      <p:sp>
        <p:nvSpPr>
          <p:cNvPr id="13" name="テキスト ボックス 12"/>
          <p:cNvSpPr txBox="1"/>
          <p:nvPr/>
        </p:nvSpPr>
        <p:spPr>
          <a:xfrm>
            <a:off x="3065274" y="787362"/>
            <a:ext cx="6582251" cy="400110"/>
          </a:xfrm>
          <a:prstGeom prst="rect">
            <a:avLst/>
          </a:prstGeom>
          <a:noFill/>
        </p:spPr>
        <p:txBody>
          <a:bodyPr wrap="none" rtlCol="0">
            <a:spAutoFit/>
          </a:bodyPr>
          <a:lstStyle/>
          <a:p>
            <a:r>
              <a:rPr kumimoji="1" lang="en-US" altLang="ja-JP" sz="2000" b="1" dirty="0" smtClean="0">
                <a:solidFill>
                  <a:schemeClr val="accent5"/>
                </a:solidFill>
              </a:rPr>
              <a:t>【</a:t>
            </a:r>
            <a:r>
              <a:rPr kumimoji="1" lang="ja-JP" altLang="en-US" sz="2000" b="1" dirty="0" smtClean="0">
                <a:solidFill>
                  <a:schemeClr val="accent5"/>
                </a:solidFill>
              </a:rPr>
              <a:t>一例</a:t>
            </a:r>
            <a:r>
              <a:rPr kumimoji="1" lang="en-US" altLang="ja-JP" sz="2000" b="1" dirty="0" smtClean="0">
                <a:solidFill>
                  <a:schemeClr val="accent5"/>
                </a:solidFill>
              </a:rPr>
              <a:t>/</a:t>
            </a:r>
            <a:r>
              <a:rPr kumimoji="1" lang="ja-JP" altLang="en-US" sz="2000" b="1" dirty="0" smtClean="0">
                <a:solidFill>
                  <a:schemeClr val="accent5"/>
                </a:solidFill>
              </a:rPr>
              <a:t>自販機前の雑草も生えない街路樹の植込み再生</a:t>
            </a:r>
            <a:r>
              <a:rPr kumimoji="1" lang="en-US" altLang="ja-JP" sz="2000" b="1" dirty="0" smtClean="0">
                <a:solidFill>
                  <a:schemeClr val="accent5"/>
                </a:solidFill>
              </a:rPr>
              <a:t>】</a:t>
            </a:r>
            <a:endParaRPr kumimoji="1" lang="ja-JP" altLang="en-US" sz="2000" b="1" dirty="0">
              <a:solidFill>
                <a:schemeClr val="accent5"/>
              </a:solidFill>
            </a:endParaRPr>
          </a:p>
        </p:txBody>
      </p:sp>
      <p:sp>
        <p:nvSpPr>
          <p:cNvPr id="20" name="角丸四角形 19"/>
          <p:cNvSpPr/>
          <p:nvPr/>
        </p:nvSpPr>
        <p:spPr>
          <a:xfrm>
            <a:off x="9422918" y="3841821"/>
            <a:ext cx="2375310" cy="2803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FF0000"/>
                </a:solidFill>
              </a:rPr>
              <a:t>循環</a:t>
            </a:r>
            <a:endParaRPr lang="en-US" altLang="ja-JP" sz="2400" b="1" dirty="0">
              <a:solidFill>
                <a:srgbClr val="FF0000"/>
              </a:solidFill>
            </a:endParaRPr>
          </a:p>
          <a:p>
            <a:pPr algn="ctr"/>
            <a:endParaRPr lang="en-US" altLang="ja-JP" sz="2400" b="1" dirty="0">
              <a:solidFill>
                <a:srgbClr val="FF0000"/>
              </a:solidFill>
            </a:endParaRPr>
          </a:p>
          <a:p>
            <a:pPr algn="ctr"/>
            <a:r>
              <a:rPr lang="ja-JP" altLang="en-US" sz="2400" b="1" dirty="0" smtClean="0">
                <a:solidFill>
                  <a:srgbClr val="FF0000"/>
                </a:solidFill>
              </a:rPr>
              <a:t>調和</a:t>
            </a:r>
            <a:endParaRPr lang="en-US" altLang="ja-JP" sz="2400" b="1" dirty="0" smtClean="0">
              <a:solidFill>
                <a:srgbClr val="FF0000"/>
              </a:solidFill>
            </a:endParaRPr>
          </a:p>
          <a:p>
            <a:pPr algn="ctr"/>
            <a:endParaRPr lang="en-US" altLang="ja-JP" sz="2400" b="1" dirty="0" smtClean="0">
              <a:solidFill>
                <a:srgbClr val="FF0000"/>
              </a:solidFill>
            </a:endParaRPr>
          </a:p>
          <a:p>
            <a:pPr algn="ctr"/>
            <a:r>
              <a:rPr lang="ja-JP" altLang="en-US" sz="2400" b="1" dirty="0" smtClean="0">
                <a:solidFill>
                  <a:srgbClr val="FF0000"/>
                </a:solidFill>
              </a:rPr>
              <a:t>発展・展開</a:t>
            </a:r>
            <a:endParaRPr lang="en-US" altLang="ja-JP" sz="2400" b="1" dirty="0" smtClean="0">
              <a:solidFill>
                <a:srgbClr val="FF0000"/>
              </a:solidFill>
            </a:endParaRPr>
          </a:p>
          <a:p>
            <a:pPr algn="ctr"/>
            <a:endParaRPr lang="ja-JP" altLang="en-US" dirty="0"/>
          </a:p>
        </p:txBody>
      </p:sp>
      <p:grpSp>
        <p:nvGrpSpPr>
          <p:cNvPr id="23" name="グループ化 22"/>
          <p:cNvGrpSpPr/>
          <p:nvPr/>
        </p:nvGrpSpPr>
        <p:grpSpPr>
          <a:xfrm>
            <a:off x="106877" y="208555"/>
            <a:ext cx="1883391" cy="867712"/>
            <a:chOff x="991558" y="1250579"/>
            <a:chExt cx="1883391" cy="867712"/>
          </a:xfrm>
        </p:grpSpPr>
        <p:sp>
          <p:nvSpPr>
            <p:cNvPr id="22" name="円/楕円 21"/>
            <p:cNvSpPr/>
            <p:nvPr/>
          </p:nvSpPr>
          <p:spPr>
            <a:xfrm rot="20615853">
              <a:off x="991558" y="1250579"/>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rot="20615735">
              <a:off x="1336301" y="1323833"/>
              <a:ext cx="1107996"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学び</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grpSp>
      <p:sp>
        <p:nvSpPr>
          <p:cNvPr id="2" name="右矢印 1"/>
          <p:cNvSpPr/>
          <p:nvPr/>
        </p:nvSpPr>
        <p:spPr>
          <a:xfrm>
            <a:off x="2746829" y="2184400"/>
            <a:ext cx="634322" cy="77713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8863947" y="2184400"/>
            <a:ext cx="634322" cy="77713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1810" y="1324529"/>
            <a:ext cx="2520696" cy="1969835"/>
          </a:xfrm>
          <a:prstGeom prst="rect">
            <a:avLst/>
          </a:prstGeom>
        </p:spPr>
      </p:pic>
      <p:sp>
        <p:nvSpPr>
          <p:cNvPr id="32" name="右矢印 31"/>
          <p:cNvSpPr/>
          <p:nvPr/>
        </p:nvSpPr>
        <p:spPr>
          <a:xfrm>
            <a:off x="5874493" y="2184400"/>
            <a:ext cx="634322" cy="77713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455" y="730698"/>
            <a:ext cx="2026236" cy="2729416"/>
          </a:xfrm>
          <a:prstGeom prst="rect">
            <a:avLst/>
          </a:prstGeom>
        </p:spPr>
      </p:pic>
    </p:spTree>
    <p:extLst>
      <p:ext uri="{BB962C8B-B14F-4D97-AF65-F5344CB8AC3E}">
        <p14:creationId xmlns:p14="http://schemas.microsoft.com/office/powerpoint/2010/main" val="39605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72947" y="53537"/>
            <a:ext cx="3269966" cy="369332"/>
          </a:xfrm>
          <a:prstGeom prst="rect">
            <a:avLst/>
          </a:prstGeom>
          <a:noFill/>
        </p:spPr>
        <p:txBody>
          <a:bodyPr wrap="square" rtlCol="0">
            <a:spAutoFit/>
          </a:bodyPr>
          <a:lstStyle/>
          <a:p>
            <a:r>
              <a:rPr kumimoji="1" lang="ja-JP" altLang="en-US" dirty="0" smtClean="0">
                <a:solidFill>
                  <a:srgbClr val="FF0000"/>
                </a:solidFill>
              </a:rPr>
              <a:t>小売</a:t>
            </a:r>
            <a:r>
              <a:rPr kumimoji="1" lang="ja-JP" altLang="en-US" dirty="0" smtClean="0"/>
              <a:t>業を通しての</a:t>
            </a:r>
            <a:r>
              <a:rPr kumimoji="1" lang="en-US" altLang="ja-JP" dirty="0" smtClean="0"/>
              <a:t>【</a:t>
            </a:r>
            <a:r>
              <a:rPr kumimoji="1" lang="ja-JP" altLang="en-US" dirty="0" smtClean="0"/>
              <a:t>つながり</a:t>
            </a:r>
            <a:r>
              <a:rPr kumimoji="1" lang="en-US" altLang="ja-JP" dirty="0" smtClean="0"/>
              <a:t>】</a:t>
            </a:r>
            <a:endParaRPr kumimoji="1" lang="ja-JP" altLang="en-US" dirty="0"/>
          </a:p>
        </p:txBody>
      </p:sp>
      <p:sp>
        <p:nvSpPr>
          <p:cNvPr id="5" name="テキスト ボックス 4"/>
          <p:cNvSpPr txBox="1"/>
          <p:nvPr/>
        </p:nvSpPr>
        <p:spPr>
          <a:xfrm>
            <a:off x="615388" y="1348105"/>
            <a:ext cx="4716303" cy="461665"/>
          </a:xfrm>
          <a:prstGeom prst="rect">
            <a:avLst/>
          </a:prstGeom>
          <a:noFill/>
        </p:spPr>
        <p:txBody>
          <a:bodyPr wrap="square" rtlCol="0">
            <a:spAutoFit/>
          </a:bodyPr>
          <a:lstStyle/>
          <a:p>
            <a:r>
              <a:rPr kumimoji="1" lang="en-US" altLang="ja-JP" sz="2400" b="1" dirty="0" smtClean="0"/>
              <a:t>【</a:t>
            </a:r>
            <a:r>
              <a:rPr kumimoji="1" lang="ja-JP" altLang="en-US" sz="2400" b="1" dirty="0" smtClean="0">
                <a:solidFill>
                  <a:srgbClr val="FF0000"/>
                </a:solidFill>
              </a:rPr>
              <a:t>つながり</a:t>
            </a:r>
            <a:r>
              <a:rPr lang="en-US" altLang="ja-JP" sz="2400" b="1" dirty="0" smtClean="0"/>
              <a:t>】</a:t>
            </a:r>
            <a:r>
              <a:rPr lang="ja-JP" altLang="en-US" sz="2400" b="1" dirty="0" smtClean="0"/>
              <a:t>が成長を促進した時期</a:t>
            </a:r>
            <a:endParaRPr kumimoji="1" lang="ja-JP" altLang="en-US" sz="2400" b="1" dirty="0"/>
          </a:p>
        </p:txBody>
      </p:sp>
      <p:sp>
        <p:nvSpPr>
          <p:cNvPr id="7" name="テキスト ボックス 6"/>
          <p:cNvSpPr txBox="1"/>
          <p:nvPr/>
        </p:nvSpPr>
        <p:spPr>
          <a:xfrm>
            <a:off x="2044508" y="171522"/>
            <a:ext cx="1936748" cy="1107996"/>
          </a:xfrm>
          <a:prstGeom prst="rect">
            <a:avLst/>
          </a:prstGeom>
          <a:noFill/>
        </p:spPr>
        <p:txBody>
          <a:bodyPr wrap="none" rtlCol="0">
            <a:spAutoFit/>
          </a:bodyPr>
          <a:lstStyle/>
          <a:p>
            <a:pPr algn="ctr"/>
            <a:r>
              <a:rPr kumimoji="1" lang="ja-JP" altLang="en-US" b="1" dirty="0" smtClean="0">
                <a:solidFill>
                  <a:schemeClr val="accent5"/>
                </a:solidFill>
              </a:rPr>
              <a:t>エコロジーショップ</a:t>
            </a:r>
            <a:endParaRPr kumimoji="1" lang="en-US" altLang="ja-JP" b="1" dirty="0" smtClean="0">
              <a:solidFill>
                <a:schemeClr val="accent5"/>
              </a:solidFill>
            </a:endParaRPr>
          </a:p>
          <a:p>
            <a:pPr algn="ctr"/>
            <a:r>
              <a:rPr kumimoji="1" lang="en-US" altLang="ja-JP" sz="4800" b="1" dirty="0" smtClean="0">
                <a:solidFill>
                  <a:schemeClr val="accent5"/>
                </a:solidFill>
              </a:rPr>
              <a:t>GAIA</a:t>
            </a:r>
            <a:endParaRPr kumimoji="1" lang="ja-JP" altLang="en-US" sz="4800" b="1" dirty="0">
              <a:solidFill>
                <a:schemeClr val="accent5"/>
              </a:solidFill>
            </a:endParaRPr>
          </a:p>
        </p:txBody>
      </p:sp>
      <p:sp>
        <p:nvSpPr>
          <p:cNvPr id="10" name="テキスト ボックス 9"/>
          <p:cNvSpPr txBox="1"/>
          <p:nvPr/>
        </p:nvSpPr>
        <p:spPr>
          <a:xfrm>
            <a:off x="670292" y="2009893"/>
            <a:ext cx="3140603" cy="369332"/>
          </a:xfrm>
          <a:prstGeom prst="rect">
            <a:avLst/>
          </a:prstGeom>
          <a:noFill/>
        </p:spPr>
        <p:txBody>
          <a:bodyPr wrap="none" rtlCol="0">
            <a:spAutoFit/>
          </a:bodyPr>
          <a:lstStyle/>
          <a:p>
            <a:r>
              <a:rPr kumimoji="1" lang="ja-JP" altLang="en-US" dirty="0" smtClean="0">
                <a:solidFill>
                  <a:schemeClr val="accent6"/>
                </a:solidFill>
              </a:rPr>
              <a:t>■</a:t>
            </a:r>
            <a:r>
              <a:rPr kumimoji="1" lang="ja-JP" altLang="en-US" dirty="0" smtClean="0"/>
              <a:t>仕入先</a:t>
            </a:r>
            <a:r>
              <a:rPr lang="en-US" altLang="ja-JP" dirty="0" smtClean="0"/>
              <a:t>【</a:t>
            </a:r>
            <a:r>
              <a:rPr lang="ja-JP" altLang="en-US" dirty="0" smtClean="0"/>
              <a:t>スタート時</a:t>
            </a:r>
            <a:r>
              <a:rPr lang="en-US" altLang="ja-JP" dirty="0" smtClean="0"/>
              <a:t>20</a:t>
            </a:r>
            <a:r>
              <a:rPr lang="ja-JP" altLang="en-US" dirty="0" smtClean="0"/>
              <a:t>⇒</a:t>
            </a:r>
            <a:r>
              <a:rPr lang="en-US" altLang="ja-JP" dirty="0" smtClean="0"/>
              <a:t>200】</a:t>
            </a:r>
            <a:endParaRPr kumimoji="1" lang="ja-JP" altLang="en-US" dirty="0"/>
          </a:p>
        </p:txBody>
      </p:sp>
      <p:sp>
        <p:nvSpPr>
          <p:cNvPr id="12" name="テキスト ボックス 11"/>
          <p:cNvSpPr txBox="1"/>
          <p:nvPr/>
        </p:nvSpPr>
        <p:spPr>
          <a:xfrm>
            <a:off x="670292" y="4497468"/>
            <a:ext cx="1095172" cy="369332"/>
          </a:xfrm>
          <a:prstGeom prst="rect">
            <a:avLst/>
          </a:prstGeom>
          <a:noFill/>
        </p:spPr>
        <p:txBody>
          <a:bodyPr wrap="none" rtlCol="0">
            <a:spAutoFit/>
          </a:bodyPr>
          <a:lstStyle/>
          <a:p>
            <a:r>
              <a:rPr kumimoji="1" lang="ja-JP" altLang="en-US" dirty="0" smtClean="0">
                <a:solidFill>
                  <a:schemeClr val="accent2"/>
                </a:solidFill>
              </a:rPr>
              <a:t>■</a:t>
            </a:r>
            <a:r>
              <a:rPr kumimoji="1" lang="ja-JP" altLang="en-US" dirty="0" smtClean="0"/>
              <a:t>仕掛け</a:t>
            </a:r>
            <a:endParaRPr kumimoji="1" lang="ja-JP" altLang="en-US" dirty="0"/>
          </a:p>
        </p:txBody>
      </p:sp>
      <p:sp>
        <p:nvSpPr>
          <p:cNvPr id="13" name="テキスト ボックス 12"/>
          <p:cNvSpPr txBox="1"/>
          <p:nvPr/>
        </p:nvSpPr>
        <p:spPr>
          <a:xfrm>
            <a:off x="5269454" y="61962"/>
            <a:ext cx="2973891" cy="369332"/>
          </a:xfrm>
          <a:prstGeom prst="rect">
            <a:avLst/>
          </a:prstGeom>
          <a:noFill/>
        </p:spPr>
        <p:txBody>
          <a:bodyPr wrap="none" rtlCol="0">
            <a:spAutoFit/>
          </a:bodyPr>
          <a:lstStyle/>
          <a:p>
            <a:r>
              <a:rPr kumimoji="1" lang="en-US" altLang="ja-JP" dirty="0" smtClean="0"/>
              <a:t>1990</a:t>
            </a:r>
            <a:r>
              <a:rPr kumimoji="1" lang="ja-JP" altLang="en-US" dirty="0" smtClean="0"/>
              <a:t>年～</a:t>
            </a:r>
            <a:r>
              <a:rPr kumimoji="1" lang="en-US" altLang="ja-JP" dirty="0" smtClean="0"/>
              <a:t>1997</a:t>
            </a:r>
            <a:r>
              <a:rPr kumimoji="1" lang="ja-JP" altLang="en-US" dirty="0" smtClean="0"/>
              <a:t>年（</a:t>
            </a:r>
            <a:r>
              <a:rPr kumimoji="1" lang="en-US" altLang="ja-JP" dirty="0" smtClean="0"/>
              <a:t>25</a:t>
            </a:r>
            <a:r>
              <a:rPr kumimoji="1" lang="ja-JP" altLang="en-US" dirty="0" smtClean="0"/>
              <a:t>～</a:t>
            </a:r>
            <a:r>
              <a:rPr kumimoji="1" lang="en-US" altLang="ja-JP" dirty="0" smtClean="0"/>
              <a:t>32</a:t>
            </a:r>
            <a:r>
              <a:rPr lang="ja-JP" altLang="en-US" dirty="0" smtClean="0"/>
              <a:t>才</a:t>
            </a:r>
            <a:r>
              <a:rPr kumimoji="1" lang="ja-JP" altLang="en-US" dirty="0" smtClean="0"/>
              <a:t>）</a:t>
            </a:r>
            <a:endParaRPr kumimoji="1" lang="ja-JP" altLang="en-US" dirty="0"/>
          </a:p>
        </p:txBody>
      </p:sp>
      <p:sp>
        <p:nvSpPr>
          <p:cNvPr id="14" name="テキスト ボックス 13"/>
          <p:cNvSpPr txBox="1"/>
          <p:nvPr/>
        </p:nvSpPr>
        <p:spPr>
          <a:xfrm>
            <a:off x="7976645" y="2597044"/>
            <a:ext cx="866409" cy="369332"/>
          </a:xfrm>
          <a:prstGeom prst="rect">
            <a:avLst/>
          </a:prstGeom>
          <a:noFill/>
          <a:ln w="38100">
            <a:solidFill>
              <a:schemeClr val="bg2">
                <a:lumMod val="50000"/>
              </a:schemeClr>
            </a:solidFill>
          </a:ln>
        </p:spPr>
        <p:txBody>
          <a:bodyPr wrap="square" rtlCol="0">
            <a:spAutoFit/>
          </a:bodyPr>
          <a:lstStyle/>
          <a:p>
            <a:pPr algn="ctr"/>
            <a:r>
              <a:rPr lang="ja-JP" altLang="en-US" dirty="0" smtClean="0"/>
              <a:t>ＧＡＩ</a:t>
            </a:r>
            <a:r>
              <a:rPr lang="ja-JP" altLang="en-US" dirty="0"/>
              <a:t>Ａ</a:t>
            </a:r>
            <a:endParaRPr kumimoji="1" lang="ja-JP" altLang="en-US" dirty="0"/>
          </a:p>
        </p:txBody>
      </p:sp>
      <p:sp>
        <p:nvSpPr>
          <p:cNvPr id="15" name="テキスト ボックス 14"/>
          <p:cNvSpPr txBox="1"/>
          <p:nvPr/>
        </p:nvSpPr>
        <p:spPr>
          <a:xfrm>
            <a:off x="5938328" y="1811908"/>
            <a:ext cx="866409" cy="369332"/>
          </a:xfrm>
          <a:prstGeom prst="rect">
            <a:avLst/>
          </a:prstGeom>
          <a:noFill/>
          <a:ln w="38100">
            <a:solidFill>
              <a:schemeClr val="bg2">
                <a:lumMod val="50000"/>
              </a:schemeClr>
            </a:solidFill>
          </a:ln>
        </p:spPr>
        <p:txBody>
          <a:bodyPr wrap="square" rtlCol="0">
            <a:spAutoFit/>
          </a:bodyPr>
          <a:lstStyle/>
          <a:p>
            <a:pPr algn="ctr"/>
            <a:r>
              <a:rPr kumimoji="1" lang="ja-JP" altLang="en-US" dirty="0" smtClean="0"/>
              <a:t>問屋</a:t>
            </a:r>
            <a:r>
              <a:rPr kumimoji="1" lang="en-US" altLang="ja-JP" dirty="0" smtClean="0"/>
              <a:t>A</a:t>
            </a:r>
            <a:endParaRPr kumimoji="1" lang="ja-JP" altLang="en-US" dirty="0"/>
          </a:p>
        </p:txBody>
      </p:sp>
      <p:sp>
        <p:nvSpPr>
          <p:cNvPr id="16" name="テキスト ボックス 15"/>
          <p:cNvSpPr txBox="1"/>
          <p:nvPr/>
        </p:nvSpPr>
        <p:spPr>
          <a:xfrm>
            <a:off x="7110236" y="1811908"/>
            <a:ext cx="866409" cy="369332"/>
          </a:xfrm>
          <a:prstGeom prst="rect">
            <a:avLst/>
          </a:prstGeom>
          <a:noFill/>
          <a:ln w="38100">
            <a:solidFill>
              <a:schemeClr val="bg2">
                <a:lumMod val="50000"/>
              </a:schemeClr>
            </a:solidFill>
          </a:ln>
        </p:spPr>
        <p:txBody>
          <a:bodyPr wrap="square" rtlCol="0">
            <a:spAutoFit/>
          </a:bodyPr>
          <a:lstStyle/>
          <a:p>
            <a:pPr algn="ctr"/>
            <a:r>
              <a:rPr kumimoji="1" lang="ja-JP" altLang="en-US" dirty="0" smtClean="0"/>
              <a:t>問屋</a:t>
            </a:r>
            <a:r>
              <a:rPr kumimoji="1" lang="en-US" altLang="ja-JP" dirty="0" smtClean="0"/>
              <a:t>B</a:t>
            </a:r>
            <a:endParaRPr kumimoji="1" lang="ja-JP" altLang="en-US" dirty="0"/>
          </a:p>
        </p:txBody>
      </p:sp>
      <p:sp>
        <p:nvSpPr>
          <p:cNvPr id="17" name="テキスト ボックス 16"/>
          <p:cNvSpPr txBox="1"/>
          <p:nvPr/>
        </p:nvSpPr>
        <p:spPr>
          <a:xfrm>
            <a:off x="4939852" y="878205"/>
            <a:ext cx="998476" cy="369332"/>
          </a:xfrm>
          <a:prstGeom prst="rect">
            <a:avLst/>
          </a:prstGeom>
          <a:noFill/>
          <a:ln w="38100">
            <a:solidFill>
              <a:schemeClr val="bg2">
                <a:lumMod val="50000"/>
              </a:schemeClr>
            </a:solidFill>
          </a:ln>
        </p:spPr>
        <p:txBody>
          <a:bodyPr wrap="square" rtlCol="0">
            <a:spAutoFit/>
          </a:bodyPr>
          <a:lstStyle/>
          <a:p>
            <a:pPr algn="ctr"/>
            <a:r>
              <a:rPr lang="ja-JP" altLang="en-US" dirty="0"/>
              <a:t>生産者</a:t>
            </a:r>
            <a:endParaRPr kumimoji="1" lang="ja-JP" altLang="en-US" dirty="0"/>
          </a:p>
        </p:txBody>
      </p:sp>
      <p:sp>
        <p:nvSpPr>
          <p:cNvPr id="18" name="テキスト ボックス 17"/>
          <p:cNvSpPr txBox="1"/>
          <p:nvPr/>
        </p:nvSpPr>
        <p:spPr>
          <a:xfrm>
            <a:off x="6111760" y="87820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19" name="テキスト ボックス 18"/>
          <p:cNvSpPr txBox="1"/>
          <p:nvPr/>
        </p:nvSpPr>
        <p:spPr>
          <a:xfrm>
            <a:off x="6978169" y="8670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20" name="テキスト ボックス 19"/>
          <p:cNvSpPr txBox="1"/>
          <p:nvPr/>
        </p:nvSpPr>
        <p:spPr>
          <a:xfrm>
            <a:off x="7844578" y="8670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21" name="テキスト ボックス 20"/>
          <p:cNvSpPr txBox="1"/>
          <p:nvPr/>
        </p:nvSpPr>
        <p:spPr>
          <a:xfrm>
            <a:off x="8710987" y="8670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22" name="テキスト ボックス 21"/>
          <p:cNvSpPr txBox="1"/>
          <p:nvPr/>
        </p:nvSpPr>
        <p:spPr>
          <a:xfrm>
            <a:off x="9577507" y="8670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23" name="テキスト ボックス 22"/>
          <p:cNvSpPr txBox="1"/>
          <p:nvPr/>
        </p:nvSpPr>
        <p:spPr>
          <a:xfrm>
            <a:off x="10444027" y="8670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cxnSp>
        <p:nvCxnSpPr>
          <p:cNvPr id="24" name="直線矢印コネクタ 23"/>
          <p:cNvCxnSpPr>
            <a:stCxn id="21" idx="2"/>
          </p:cNvCxnSpPr>
          <p:nvPr/>
        </p:nvCxnSpPr>
        <p:spPr>
          <a:xfrm flipH="1">
            <a:off x="8710987" y="1236417"/>
            <a:ext cx="346489" cy="13606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直線矢印コネクタ 24"/>
          <p:cNvCxnSpPr/>
          <p:nvPr/>
        </p:nvCxnSpPr>
        <p:spPr>
          <a:xfrm flipH="1">
            <a:off x="8843054" y="1236417"/>
            <a:ext cx="996546" cy="13606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直線矢印コネクタ 26"/>
          <p:cNvCxnSpPr/>
          <p:nvPr/>
        </p:nvCxnSpPr>
        <p:spPr>
          <a:xfrm flipH="1">
            <a:off x="8884231" y="1252823"/>
            <a:ext cx="1904133" cy="14471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直線矢印コネクタ 28"/>
          <p:cNvCxnSpPr/>
          <p:nvPr/>
        </p:nvCxnSpPr>
        <p:spPr>
          <a:xfrm flipH="1">
            <a:off x="8277782" y="1247894"/>
            <a:ext cx="4176" cy="132591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1" name="直線矢印コネクタ 30"/>
          <p:cNvCxnSpPr/>
          <p:nvPr/>
        </p:nvCxnSpPr>
        <p:spPr>
          <a:xfrm flipH="1">
            <a:off x="7671146" y="1259653"/>
            <a:ext cx="538515" cy="55225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3" name="直線矢印コネクタ 32"/>
          <p:cNvCxnSpPr>
            <a:endCxn id="15" idx="0"/>
          </p:cNvCxnSpPr>
          <p:nvPr/>
        </p:nvCxnSpPr>
        <p:spPr>
          <a:xfrm>
            <a:off x="5415657" y="1247537"/>
            <a:ext cx="955876" cy="5643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直線矢印コネクタ 34"/>
          <p:cNvCxnSpPr/>
          <p:nvPr/>
        </p:nvCxnSpPr>
        <p:spPr>
          <a:xfrm>
            <a:off x="6434815" y="1269777"/>
            <a:ext cx="955876" cy="5643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6" name="直線矢印コネクタ 35"/>
          <p:cNvCxnSpPr>
            <a:endCxn id="16" idx="0"/>
          </p:cNvCxnSpPr>
          <p:nvPr/>
        </p:nvCxnSpPr>
        <p:spPr>
          <a:xfrm>
            <a:off x="7341782" y="1247537"/>
            <a:ext cx="201659" cy="5643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直線矢印コネクタ 37"/>
          <p:cNvCxnSpPr/>
          <p:nvPr/>
        </p:nvCxnSpPr>
        <p:spPr>
          <a:xfrm>
            <a:off x="6317785" y="1269777"/>
            <a:ext cx="185815" cy="54213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0" name="直線矢印コネクタ 39"/>
          <p:cNvCxnSpPr>
            <a:endCxn id="14" idx="1"/>
          </p:cNvCxnSpPr>
          <p:nvPr/>
        </p:nvCxnSpPr>
        <p:spPr>
          <a:xfrm>
            <a:off x="6508771" y="2200659"/>
            <a:ext cx="1467874" cy="58105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直線矢印コネクタ 41"/>
          <p:cNvCxnSpPr/>
          <p:nvPr/>
        </p:nvCxnSpPr>
        <p:spPr>
          <a:xfrm>
            <a:off x="7539884" y="2215596"/>
            <a:ext cx="433205" cy="33215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4" name="テキスト ボックス 43"/>
          <p:cNvSpPr txBox="1"/>
          <p:nvPr/>
        </p:nvSpPr>
        <p:spPr>
          <a:xfrm>
            <a:off x="11308393" y="985406"/>
            <a:ext cx="761747"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45" name="テキスト ボックス 44"/>
          <p:cNvSpPr txBox="1"/>
          <p:nvPr/>
        </p:nvSpPr>
        <p:spPr>
          <a:xfrm>
            <a:off x="670292" y="2416293"/>
            <a:ext cx="3510898" cy="369332"/>
          </a:xfrm>
          <a:prstGeom prst="rect">
            <a:avLst/>
          </a:prstGeom>
          <a:noFill/>
        </p:spPr>
        <p:txBody>
          <a:bodyPr wrap="none" rtlCol="0">
            <a:spAutoFit/>
          </a:bodyPr>
          <a:lstStyle/>
          <a:p>
            <a:r>
              <a:rPr kumimoji="1" lang="ja-JP" altLang="en-US" dirty="0" smtClean="0">
                <a:solidFill>
                  <a:schemeClr val="accent6"/>
                </a:solidFill>
              </a:rPr>
              <a:t>■</a:t>
            </a:r>
            <a:r>
              <a:rPr kumimoji="1" lang="ja-JP" altLang="en-US" dirty="0" smtClean="0"/>
              <a:t>アイテム</a:t>
            </a:r>
            <a:r>
              <a:rPr lang="en-US" altLang="ja-JP" dirty="0" smtClean="0"/>
              <a:t>【</a:t>
            </a:r>
            <a:r>
              <a:rPr lang="ja-JP" altLang="en-US" dirty="0" smtClean="0"/>
              <a:t>スタート時</a:t>
            </a:r>
            <a:r>
              <a:rPr lang="en-US" altLang="ja-JP" dirty="0" smtClean="0"/>
              <a:t>500</a:t>
            </a:r>
            <a:r>
              <a:rPr lang="ja-JP" altLang="en-US" dirty="0" smtClean="0"/>
              <a:t>⇒</a:t>
            </a:r>
            <a:r>
              <a:rPr lang="en-US" altLang="ja-JP" dirty="0" smtClean="0"/>
              <a:t>3000】</a:t>
            </a:r>
            <a:endParaRPr kumimoji="1" lang="ja-JP" altLang="en-US" dirty="0"/>
          </a:p>
        </p:txBody>
      </p:sp>
      <p:sp>
        <p:nvSpPr>
          <p:cNvPr id="46" name="テキスト ボックス 45"/>
          <p:cNvSpPr txBox="1"/>
          <p:nvPr/>
        </p:nvSpPr>
        <p:spPr>
          <a:xfrm>
            <a:off x="670292" y="4893064"/>
            <a:ext cx="877163" cy="369332"/>
          </a:xfrm>
          <a:prstGeom prst="rect">
            <a:avLst/>
          </a:prstGeom>
          <a:noFill/>
        </p:spPr>
        <p:txBody>
          <a:bodyPr wrap="none" rtlCol="0">
            <a:spAutoFit/>
          </a:bodyPr>
          <a:lstStyle/>
          <a:p>
            <a:r>
              <a:rPr kumimoji="1" lang="ja-JP" altLang="en-US" dirty="0" smtClean="0">
                <a:solidFill>
                  <a:schemeClr val="accent2"/>
                </a:solidFill>
              </a:rPr>
              <a:t>■</a:t>
            </a:r>
            <a:r>
              <a:rPr kumimoji="1" lang="ja-JP" altLang="en-US" dirty="0" smtClean="0"/>
              <a:t>流れ</a:t>
            </a:r>
            <a:endParaRPr kumimoji="1" lang="ja-JP" altLang="en-US" dirty="0"/>
          </a:p>
        </p:txBody>
      </p:sp>
      <p:sp>
        <p:nvSpPr>
          <p:cNvPr id="47" name="テキスト ボックス 46"/>
          <p:cNvSpPr txBox="1"/>
          <p:nvPr/>
        </p:nvSpPr>
        <p:spPr>
          <a:xfrm>
            <a:off x="670292" y="2860793"/>
            <a:ext cx="4185761" cy="369332"/>
          </a:xfrm>
          <a:prstGeom prst="rect">
            <a:avLst/>
          </a:prstGeom>
          <a:noFill/>
        </p:spPr>
        <p:txBody>
          <a:bodyPr wrap="none" rtlCol="0">
            <a:spAutoFit/>
          </a:bodyPr>
          <a:lstStyle/>
          <a:p>
            <a:r>
              <a:rPr kumimoji="1" lang="ja-JP" altLang="en-US" dirty="0" smtClean="0">
                <a:solidFill>
                  <a:schemeClr val="accent6"/>
                </a:solidFill>
              </a:rPr>
              <a:t>■</a:t>
            </a:r>
            <a:r>
              <a:rPr kumimoji="1" lang="ja-JP" altLang="en-US" dirty="0" smtClean="0"/>
              <a:t>顧客数</a:t>
            </a:r>
            <a:r>
              <a:rPr lang="en-US" altLang="ja-JP" dirty="0" smtClean="0"/>
              <a:t>【</a:t>
            </a:r>
            <a:r>
              <a:rPr lang="ja-JP" altLang="en-US" dirty="0" smtClean="0"/>
              <a:t>スタート時</a:t>
            </a:r>
            <a:r>
              <a:rPr lang="en-US" altLang="ja-JP" dirty="0" smtClean="0"/>
              <a:t>600</a:t>
            </a:r>
            <a:r>
              <a:rPr lang="en-US" altLang="ja-JP" dirty="0"/>
              <a:t> /</a:t>
            </a:r>
            <a:r>
              <a:rPr lang="ja-JP" altLang="en-US" dirty="0"/>
              <a:t>月</a:t>
            </a:r>
            <a:r>
              <a:rPr lang="ja-JP" altLang="en-US" dirty="0" smtClean="0"/>
              <a:t>⇒</a:t>
            </a:r>
            <a:r>
              <a:rPr lang="en-US" altLang="ja-JP" dirty="0" smtClean="0"/>
              <a:t>10000/</a:t>
            </a:r>
            <a:r>
              <a:rPr lang="ja-JP" altLang="en-US" dirty="0" smtClean="0"/>
              <a:t>月</a:t>
            </a:r>
            <a:r>
              <a:rPr lang="en-US" altLang="ja-JP" dirty="0" smtClean="0"/>
              <a:t>】</a:t>
            </a:r>
            <a:endParaRPr kumimoji="1" lang="ja-JP" altLang="en-US" dirty="0"/>
          </a:p>
        </p:txBody>
      </p:sp>
      <p:sp>
        <p:nvSpPr>
          <p:cNvPr id="48" name="テキスト ボックス 47"/>
          <p:cNvSpPr txBox="1"/>
          <p:nvPr/>
        </p:nvSpPr>
        <p:spPr>
          <a:xfrm>
            <a:off x="5943182" y="3864063"/>
            <a:ext cx="4845182" cy="369332"/>
          </a:xfrm>
          <a:prstGeom prst="rect">
            <a:avLst/>
          </a:prstGeom>
          <a:noFill/>
          <a:ln w="38100">
            <a:solidFill>
              <a:schemeClr val="bg2">
                <a:lumMod val="50000"/>
              </a:schemeClr>
            </a:solidFill>
          </a:ln>
        </p:spPr>
        <p:txBody>
          <a:bodyPr wrap="square" rtlCol="0">
            <a:spAutoFit/>
          </a:bodyPr>
          <a:lstStyle/>
          <a:p>
            <a:pPr algn="ctr"/>
            <a:r>
              <a:rPr lang="ja-JP" altLang="en-US" dirty="0" smtClean="0"/>
              <a:t>お客様</a:t>
            </a:r>
            <a:endParaRPr kumimoji="1" lang="ja-JP" altLang="en-US" dirty="0"/>
          </a:p>
        </p:txBody>
      </p:sp>
      <p:cxnSp>
        <p:nvCxnSpPr>
          <p:cNvPr id="49" name="直線矢印コネクタ 48"/>
          <p:cNvCxnSpPr/>
          <p:nvPr/>
        </p:nvCxnSpPr>
        <p:spPr>
          <a:xfrm>
            <a:off x="8670027" y="3012848"/>
            <a:ext cx="1774000" cy="8086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1" name="直線矢印コネクタ 50"/>
          <p:cNvCxnSpPr/>
          <p:nvPr/>
        </p:nvCxnSpPr>
        <p:spPr>
          <a:xfrm>
            <a:off x="8572947" y="3012848"/>
            <a:ext cx="1351048" cy="8398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4" name="直線矢印コネクタ 53"/>
          <p:cNvCxnSpPr>
            <a:stCxn id="14" idx="2"/>
          </p:cNvCxnSpPr>
          <p:nvPr/>
        </p:nvCxnSpPr>
        <p:spPr>
          <a:xfrm>
            <a:off x="8409850" y="2966376"/>
            <a:ext cx="994114" cy="8863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7" name="直線矢印コネクタ 56"/>
          <p:cNvCxnSpPr/>
          <p:nvPr/>
        </p:nvCxnSpPr>
        <p:spPr>
          <a:xfrm flipH="1">
            <a:off x="6458248" y="2985636"/>
            <a:ext cx="1695152" cy="86657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9" name="直線矢印コネクタ 58"/>
          <p:cNvCxnSpPr/>
          <p:nvPr/>
        </p:nvCxnSpPr>
        <p:spPr>
          <a:xfrm flipH="1">
            <a:off x="7369787" y="3002517"/>
            <a:ext cx="872760" cy="81901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1" name="直線矢印コネクタ 60"/>
          <p:cNvCxnSpPr/>
          <p:nvPr/>
        </p:nvCxnSpPr>
        <p:spPr>
          <a:xfrm flipH="1">
            <a:off x="8139388" y="3004748"/>
            <a:ext cx="186811" cy="82815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4" name="直線矢印コネクタ 63"/>
          <p:cNvCxnSpPr>
            <a:stCxn id="14" idx="2"/>
          </p:cNvCxnSpPr>
          <p:nvPr/>
        </p:nvCxnSpPr>
        <p:spPr>
          <a:xfrm>
            <a:off x="8409850" y="2966376"/>
            <a:ext cx="342975" cy="89768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7" name="テキスト ボックス 66"/>
          <p:cNvSpPr txBox="1"/>
          <p:nvPr/>
        </p:nvSpPr>
        <p:spPr>
          <a:xfrm>
            <a:off x="668347" y="5311301"/>
            <a:ext cx="1786066" cy="369332"/>
          </a:xfrm>
          <a:prstGeom prst="rect">
            <a:avLst/>
          </a:prstGeom>
          <a:noFill/>
        </p:spPr>
        <p:txBody>
          <a:bodyPr wrap="none" rtlCol="0">
            <a:spAutoFit/>
          </a:bodyPr>
          <a:lstStyle/>
          <a:p>
            <a:r>
              <a:rPr kumimoji="1" lang="ja-JP" altLang="en-US" dirty="0" smtClean="0">
                <a:solidFill>
                  <a:schemeClr val="accent2"/>
                </a:solidFill>
              </a:rPr>
              <a:t>■</a:t>
            </a:r>
            <a:r>
              <a:rPr kumimoji="1" lang="ja-JP" altLang="en-US" dirty="0" smtClean="0"/>
              <a:t>ひずみの修正</a:t>
            </a:r>
            <a:endParaRPr kumimoji="1" lang="ja-JP" altLang="en-US" dirty="0"/>
          </a:p>
        </p:txBody>
      </p:sp>
      <p:sp>
        <p:nvSpPr>
          <p:cNvPr id="68" name="テキスト ボックス 67"/>
          <p:cNvSpPr txBox="1"/>
          <p:nvPr/>
        </p:nvSpPr>
        <p:spPr>
          <a:xfrm>
            <a:off x="652586" y="3268509"/>
            <a:ext cx="4299575" cy="369332"/>
          </a:xfrm>
          <a:prstGeom prst="rect">
            <a:avLst/>
          </a:prstGeom>
          <a:noFill/>
        </p:spPr>
        <p:txBody>
          <a:bodyPr wrap="none" rtlCol="0">
            <a:spAutoFit/>
          </a:bodyPr>
          <a:lstStyle/>
          <a:p>
            <a:r>
              <a:rPr kumimoji="1" lang="ja-JP" altLang="en-US" dirty="0" smtClean="0">
                <a:solidFill>
                  <a:schemeClr val="accent6"/>
                </a:solidFill>
              </a:rPr>
              <a:t>■</a:t>
            </a:r>
            <a:r>
              <a:rPr kumimoji="1" lang="ja-JP" altLang="en-US" dirty="0" smtClean="0"/>
              <a:t>売上</a:t>
            </a:r>
            <a:r>
              <a:rPr lang="en-US" altLang="ja-JP" dirty="0" smtClean="0"/>
              <a:t>【</a:t>
            </a:r>
            <a:r>
              <a:rPr lang="ja-JP" altLang="en-US" dirty="0" smtClean="0"/>
              <a:t>スタート時</a:t>
            </a:r>
            <a:r>
              <a:rPr lang="en-US" altLang="ja-JP" dirty="0" smtClean="0"/>
              <a:t>200</a:t>
            </a:r>
            <a:r>
              <a:rPr lang="ja-JP" altLang="en-US" dirty="0" smtClean="0"/>
              <a:t>万</a:t>
            </a:r>
            <a:r>
              <a:rPr lang="en-US" altLang="ja-JP" dirty="0" smtClean="0"/>
              <a:t> </a:t>
            </a:r>
            <a:r>
              <a:rPr lang="en-US" altLang="ja-JP" dirty="0"/>
              <a:t>/</a:t>
            </a:r>
            <a:r>
              <a:rPr lang="ja-JP" altLang="en-US" dirty="0"/>
              <a:t>月</a:t>
            </a:r>
            <a:r>
              <a:rPr lang="ja-JP" altLang="en-US" dirty="0" smtClean="0"/>
              <a:t>⇒</a:t>
            </a:r>
            <a:r>
              <a:rPr lang="en-US" altLang="ja-JP" dirty="0" smtClean="0"/>
              <a:t>1800</a:t>
            </a:r>
            <a:r>
              <a:rPr lang="ja-JP" altLang="en-US" dirty="0" smtClean="0"/>
              <a:t>万</a:t>
            </a:r>
            <a:r>
              <a:rPr lang="en-US" altLang="ja-JP" dirty="0" smtClean="0"/>
              <a:t>/</a:t>
            </a:r>
            <a:r>
              <a:rPr lang="ja-JP" altLang="en-US" dirty="0" smtClean="0"/>
              <a:t>月</a:t>
            </a:r>
            <a:r>
              <a:rPr lang="en-US" altLang="ja-JP" dirty="0" smtClean="0"/>
              <a:t>】</a:t>
            </a:r>
            <a:endParaRPr kumimoji="1" lang="ja-JP" altLang="en-US" dirty="0"/>
          </a:p>
        </p:txBody>
      </p:sp>
      <p:sp>
        <p:nvSpPr>
          <p:cNvPr id="69" name="テキスト ボックス 68"/>
          <p:cNvSpPr txBox="1"/>
          <p:nvPr/>
        </p:nvSpPr>
        <p:spPr>
          <a:xfrm>
            <a:off x="668347" y="5748865"/>
            <a:ext cx="2196435" cy="369332"/>
          </a:xfrm>
          <a:prstGeom prst="rect">
            <a:avLst/>
          </a:prstGeom>
          <a:noFill/>
        </p:spPr>
        <p:txBody>
          <a:bodyPr wrap="none" rtlCol="0">
            <a:spAutoFit/>
          </a:bodyPr>
          <a:lstStyle/>
          <a:p>
            <a:r>
              <a:rPr kumimoji="1" lang="ja-JP" altLang="en-US" dirty="0" smtClean="0">
                <a:solidFill>
                  <a:schemeClr val="accent2"/>
                </a:solidFill>
              </a:rPr>
              <a:t>■</a:t>
            </a:r>
            <a:r>
              <a:rPr lang="ja-JP" altLang="en-US" dirty="0"/>
              <a:t>本物は本物を知る</a:t>
            </a:r>
            <a:endParaRPr kumimoji="1" lang="ja-JP" altLang="en-US" dirty="0"/>
          </a:p>
        </p:txBody>
      </p:sp>
      <p:sp>
        <p:nvSpPr>
          <p:cNvPr id="70" name="テキスト ボックス 69"/>
          <p:cNvSpPr txBox="1"/>
          <p:nvPr/>
        </p:nvSpPr>
        <p:spPr>
          <a:xfrm>
            <a:off x="3307631" y="5748865"/>
            <a:ext cx="2659702" cy="369332"/>
          </a:xfrm>
          <a:prstGeom prst="rect">
            <a:avLst/>
          </a:prstGeom>
          <a:noFill/>
        </p:spPr>
        <p:txBody>
          <a:bodyPr wrap="none" rtlCol="0">
            <a:spAutoFit/>
          </a:bodyPr>
          <a:lstStyle/>
          <a:p>
            <a:r>
              <a:rPr kumimoji="1" lang="ja-JP" altLang="en-US" sz="1200" dirty="0" smtClean="0">
                <a:solidFill>
                  <a:schemeClr val="accent5"/>
                </a:solidFill>
              </a:rPr>
              <a:t>■</a:t>
            </a:r>
            <a:r>
              <a:rPr lang="ja-JP" altLang="en-US" dirty="0" smtClean="0"/>
              <a:t>出会いが出会いを生む</a:t>
            </a:r>
            <a:endParaRPr kumimoji="1" lang="ja-JP" altLang="en-US" dirty="0"/>
          </a:p>
        </p:txBody>
      </p:sp>
      <p:sp>
        <p:nvSpPr>
          <p:cNvPr id="71" name="右矢印 70"/>
          <p:cNvSpPr/>
          <p:nvPr/>
        </p:nvSpPr>
        <p:spPr>
          <a:xfrm>
            <a:off x="2827614" y="5816745"/>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3314264" y="4492766"/>
            <a:ext cx="2585964" cy="369332"/>
          </a:xfrm>
          <a:prstGeom prst="rect">
            <a:avLst/>
          </a:prstGeom>
          <a:noFill/>
        </p:spPr>
        <p:txBody>
          <a:bodyPr wrap="none" rtlCol="0">
            <a:spAutoFit/>
          </a:bodyPr>
          <a:lstStyle/>
          <a:p>
            <a:r>
              <a:rPr kumimoji="1" lang="ja-JP" altLang="en-US" sz="1200" dirty="0" smtClean="0">
                <a:solidFill>
                  <a:schemeClr val="accent5"/>
                </a:solidFill>
              </a:rPr>
              <a:t>■</a:t>
            </a:r>
            <a:r>
              <a:rPr lang="en-US" altLang="ja-JP" dirty="0" smtClean="0"/>
              <a:t>【</a:t>
            </a:r>
            <a:r>
              <a:rPr lang="ja-JP" altLang="en-US" dirty="0" smtClean="0"/>
              <a:t>つなが</a:t>
            </a:r>
            <a:r>
              <a:rPr lang="ja-JP" altLang="en-US" dirty="0"/>
              <a:t>り</a:t>
            </a:r>
            <a:r>
              <a:rPr lang="en-US" altLang="ja-JP" dirty="0" smtClean="0"/>
              <a:t>】</a:t>
            </a:r>
            <a:r>
              <a:rPr lang="ja-JP" altLang="en-US" dirty="0" smtClean="0"/>
              <a:t>は自分から</a:t>
            </a:r>
            <a:endParaRPr kumimoji="1" lang="ja-JP" altLang="en-US" dirty="0"/>
          </a:p>
        </p:txBody>
      </p:sp>
      <p:sp>
        <p:nvSpPr>
          <p:cNvPr id="73" name="右矢印 72"/>
          <p:cNvSpPr/>
          <p:nvPr/>
        </p:nvSpPr>
        <p:spPr>
          <a:xfrm>
            <a:off x="2827614" y="4560646"/>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307631" y="4885528"/>
            <a:ext cx="3483646" cy="369332"/>
          </a:xfrm>
          <a:prstGeom prst="rect">
            <a:avLst/>
          </a:prstGeom>
          <a:noFill/>
        </p:spPr>
        <p:txBody>
          <a:bodyPr wrap="none" rtlCol="0">
            <a:spAutoFit/>
          </a:bodyPr>
          <a:lstStyle/>
          <a:p>
            <a:r>
              <a:rPr kumimoji="1" lang="ja-JP" altLang="en-US" sz="1200" dirty="0" smtClean="0">
                <a:solidFill>
                  <a:schemeClr val="accent5"/>
                </a:solidFill>
              </a:rPr>
              <a:t>■</a:t>
            </a:r>
            <a:r>
              <a:rPr lang="en-US" altLang="ja-JP" dirty="0" smtClean="0"/>
              <a:t>【</a:t>
            </a:r>
            <a:r>
              <a:rPr lang="ja-JP" altLang="en-US" dirty="0" smtClean="0"/>
              <a:t>流れ</a:t>
            </a:r>
            <a:r>
              <a:rPr lang="en-US" altLang="ja-JP" dirty="0" smtClean="0"/>
              <a:t>】</a:t>
            </a:r>
            <a:r>
              <a:rPr lang="ja-JP" altLang="en-US" dirty="0" smtClean="0"/>
              <a:t>に出会ったらとことん乗る</a:t>
            </a:r>
            <a:endParaRPr kumimoji="1" lang="ja-JP" altLang="en-US" dirty="0"/>
          </a:p>
        </p:txBody>
      </p:sp>
      <p:sp>
        <p:nvSpPr>
          <p:cNvPr id="75" name="右矢印 74"/>
          <p:cNvSpPr/>
          <p:nvPr/>
        </p:nvSpPr>
        <p:spPr>
          <a:xfrm>
            <a:off x="2827614" y="4972280"/>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3307631" y="5318003"/>
            <a:ext cx="4076757" cy="369332"/>
          </a:xfrm>
          <a:prstGeom prst="rect">
            <a:avLst/>
          </a:prstGeom>
          <a:noFill/>
        </p:spPr>
        <p:txBody>
          <a:bodyPr wrap="none" rtlCol="0">
            <a:spAutoFit/>
          </a:bodyPr>
          <a:lstStyle/>
          <a:p>
            <a:r>
              <a:rPr kumimoji="1" lang="ja-JP" altLang="en-US" sz="1200" dirty="0" smtClean="0">
                <a:solidFill>
                  <a:schemeClr val="accent5"/>
                </a:solidFill>
              </a:rPr>
              <a:t>■</a:t>
            </a:r>
            <a:r>
              <a:rPr lang="en-US" altLang="ja-JP" dirty="0" smtClean="0"/>
              <a:t>【</a:t>
            </a:r>
            <a:r>
              <a:rPr lang="ja-JP" altLang="en-US" dirty="0" smtClean="0"/>
              <a:t>つながり</a:t>
            </a:r>
            <a:r>
              <a:rPr lang="en-US" altLang="ja-JP" dirty="0" smtClean="0"/>
              <a:t>】</a:t>
            </a:r>
            <a:r>
              <a:rPr lang="ja-JP" altLang="en-US" dirty="0" smtClean="0"/>
              <a:t>が限界前にブレーキ＆修正</a:t>
            </a:r>
            <a:endParaRPr kumimoji="1" lang="ja-JP" altLang="en-US" dirty="0"/>
          </a:p>
        </p:txBody>
      </p:sp>
      <p:sp>
        <p:nvSpPr>
          <p:cNvPr id="77" name="右矢印 76"/>
          <p:cNvSpPr/>
          <p:nvPr/>
        </p:nvSpPr>
        <p:spPr>
          <a:xfrm>
            <a:off x="2827614" y="5378680"/>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7841531" y="5761565"/>
            <a:ext cx="4196983" cy="369332"/>
          </a:xfrm>
          <a:prstGeom prst="rect">
            <a:avLst/>
          </a:prstGeom>
          <a:noFill/>
        </p:spPr>
        <p:txBody>
          <a:bodyPr wrap="none" rtlCol="0">
            <a:spAutoFit/>
          </a:bodyPr>
          <a:lstStyle/>
          <a:p>
            <a:r>
              <a:rPr kumimoji="1" lang="ja-JP" altLang="en-US" sz="1200" dirty="0" smtClean="0">
                <a:solidFill>
                  <a:schemeClr val="accent5"/>
                </a:solidFill>
              </a:rPr>
              <a:t>■</a:t>
            </a:r>
            <a:r>
              <a:rPr lang="ja-JP" altLang="en-US" dirty="0" smtClean="0"/>
              <a:t>世界観の広がりがまた新しいつながりを</a:t>
            </a:r>
            <a:endParaRPr kumimoji="1" lang="ja-JP" altLang="en-US" dirty="0"/>
          </a:p>
        </p:txBody>
      </p:sp>
      <p:sp>
        <p:nvSpPr>
          <p:cNvPr id="79" name="右矢印 78"/>
          <p:cNvSpPr/>
          <p:nvPr/>
        </p:nvSpPr>
        <p:spPr>
          <a:xfrm>
            <a:off x="7361514" y="5829445"/>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848164" y="4505466"/>
            <a:ext cx="4046301" cy="369332"/>
          </a:xfrm>
          <a:prstGeom prst="rect">
            <a:avLst/>
          </a:prstGeom>
          <a:noFill/>
        </p:spPr>
        <p:txBody>
          <a:bodyPr wrap="none" rtlCol="0">
            <a:spAutoFit/>
          </a:bodyPr>
          <a:lstStyle/>
          <a:p>
            <a:r>
              <a:rPr kumimoji="1" lang="ja-JP" altLang="en-US" sz="1200" dirty="0" smtClean="0">
                <a:solidFill>
                  <a:schemeClr val="accent5"/>
                </a:solidFill>
              </a:rPr>
              <a:t>■</a:t>
            </a:r>
            <a:r>
              <a:rPr lang="en-US" altLang="ja-JP" dirty="0" smtClean="0"/>
              <a:t>【</a:t>
            </a:r>
            <a:r>
              <a:rPr lang="ja-JP" altLang="en-US" dirty="0" smtClean="0"/>
              <a:t>例</a:t>
            </a:r>
            <a:r>
              <a:rPr lang="en-US" altLang="ja-JP" dirty="0" smtClean="0"/>
              <a:t>/</a:t>
            </a:r>
            <a:r>
              <a:rPr lang="ja-JP" altLang="en-US" dirty="0" smtClean="0"/>
              <a:t>バケタン</a:t>
            </a:r>
            <a:r>
              <a:rPr lang="en-US" altLang="ja-JP" dirty="0" smtClean="0"/>
              <a:t>】</a:t>
            </a:r>
            <a:r>
              <a:rPr lang="ja-JP" altLang="en-US" dirty="0" smtClean="0"/>
              <a:t>外からの見え方を意識</a:t>
            </a:r>
            <a:endParaRPr kumimoji="1" lang="ja-JP" altLang="en-US" dirty="0"/>
          </a:p>
        </p:txBody>
      </p:sp>
      <p:sp>
        <p:nvSpPr>
          <p:cNvPr id="81" name="右矢印 80"/>
          <p:cNvSpPr/>
          <p:nvPr/>
        </p:nvSpPr>
        <p:spPr>
          <a:xfrm>
            <a:off x="7361514" y="4573346"/>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7841531" y="4898228"/>
            <a:ext cx="2866490" cy="369332"/>
          </a:xfrm>
          <a:prstGeom prst="rect">
            <a:avLst/>
          </a:prstGeom>
          <a:noFill/>
        </p:spPr>
        <p:txBody>
          <a:bodyPr wrap="none" rtlCol="0">
            <a:spAutoFit/>
          </a:bodyPr>
          <a:lstStyle/>
          <a:p>
            <a:r>
              <a:rPr kumimoji="1" lang="ja-JP" altLang="en-US" sz="1200" dirty="0" smtClean="0">
                <a:solidFill>
                  <a:schemeClr val="accent5"/>
                </a:solidFill>
              </a:rPr>
              <a:t>■</a:t>
            </a:r>
            <a:r>
              <a:rPr lang="en-US" altLang="ja-JP" dirty="0" smtClean="0"/>
              <a:t>【</a:t>
            </a:r>
            <a:r>
              <a:rPr lang="ja-JP" altLang="en-US" dirty="0" smtClean="0"/>
              <a:t>例</a:t>
            </a:r>
            <a:r>
              <a:rPr lang="en-US" altLang="ja-JP" dirty="0" smtClean="0"/>
              <a:t>/</a:t>
            </a:r>
            <a:r>
              <a:rPr lang="ja-JP" altLang="en-US" dirty="0" smtClean="0"/>
              <a:t>ヒッピー・蚊取り線香</a:t>
            </a:r>
            <a:r>
              <a:rPr lang="en-US" altLang="ja-JP" dirty="0" smtClean="0"/>
              <a:t>】</a:t>
            </a:r>
            <a:endParaRPr kumimoji="1" lang="ja-JP" altLang="en-US" dirty="0"/>
          </a:p>
        </p:txBody>
      </p:sp>
      <p:sp>
        <p:nvSpPr>
          <p:cNvPr id="83" name="右矢印 82"/>
          <p:cNvSpPr/>
          <p:nvPr/>
        </p:nvSpPr>
        <p:spPr>
          <a:xfrm>
            <a:off x="7361514" y="4984980"/>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7841531" y="5330703"/>
            <a:ext cx="3685624" cy="369332"/>
          </a:xfrm>
          <a:prstGeom prst="rect">
            <a:avLst/>
          </a:prstGeom>
          <a:noFill/>
        </p:spPr>
        <p:txBody>
          <a:bodyPr wrap="none" rtlCol="0">
            <a:spAutoFit/>
          </a:bodyPr>
          <a:lstStyle/>
          <a:p>
            <a:r>
              <a:rPr kumimoji="1" lang="ja-JP" altLang="en-US" sz="1200" dirty="0" smtClean="0">
                <a:solidFill>
                  <a:schemeClr val="accent5"/>
                </a:solidFill>
              </a:rPr>
              <a:t>■</a:t>
            </a:r>
            <a:r>
              <a:rPr lang="en-US" altLang="ja-JP" dirty="0" smtClean="0"/>
              <a:t>【</a:t>
            </a:r>
            <a:r>
              <a:rPr lang="ja-JP" altLang="en-US" dirty="0" smtClean="0"/>
              <a:t>くびれ</a:t>
            </a:r>
            <a:r>
              <a:rPr lang="en-US" altLang="ja-JP" dirty="0" smtClean="0"/>
              <a:t>】</a:t>
            </a:r>
            <a:r>
              <a:rPr lang="ja-JP" altLang="en-US" dirty="0" smtClean="0"/>
              <a:t>が細くないと利益が出ない</a:t>
            </a:r>
            <a:endParaRPr kumimoji="1" lang="ja-JP" altLang="en-US" dirty="0"/>
          </a:p>
        </p:txBody>
      </p:sp>
      <p:sp>
        <p:nvSpPr>
          <p:cNvPr id="85" name="右矢印 84"/>
          <p:cNvSpPr/>
          <p:nvPr/>
        </p:nvSpPr>
        <p:spPr>
          <a:xfrm>
            <a:off x="7361514" y="5391380"/>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rot="20615735">
            <a:off x="220788" y="281809"/>
            <a:ext cx="1569660"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始まり</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63" name="テキスト ボックス 62"/>
          <p:cNvSpPr txBox="1"/>
          <p:nvPr/>
        </p:nvSpPr>
        <p:spPr>
          <a:xfrm>
            <a:off x="615389" y="3835198"/>
            <a:ext cx="4299576" cy="461665"/>
          </a:xfrm>
          <a:prstGeom prst="rect">
            <a:avLst/>
          </a:prstGeom>
          <a:noFill/>
        </p:spPr>
        <p:txBody>
          <a:bodyPr wrap="square" rtlCol="0">
            <a:spAutoFit/>
          </a:bodyPr>
          <a:lstStyle/>
          <a:p>
            <a:r>
              <a:rPr kumimoji="1" lang="en-US" altLang="ja-JP" sz="2400" b="1" dirty="0" smtClean="0"/>
              <a:t>【</a:t>
            </a:r>
            <a:r>
              <a:rPr kumimoji="1" lang="ja-JP" altLang="en-US" sz="2400" b="1" dirty="0" smtClean="0">
                <a:solidFill>
                  <a:srgbClr val="FF0000"/>
                </a:solidFill>
              </a:rPr>
              <a:t>全て</a:t>
            </a:r>
            <a:r>
              <a:rPr lang="en-US" altLang="ja-JP" sz="2400" b="1" dirty="0" smtClean="0"/>
              <a:t>】</a:t>
            </a:r>
            <a:r>
              <a:rPr lang="ja-JP" altLang="en-US" sz="2400" b="1" dirty="0" smtClean="0"/>
              <a:t>がはじめて</a:t>
            </a:r>
            <a:r>
              <a:rPr lang="en-US" altLang="ja-JP" sz="2400" b="1" dirty="0" smtClean="0"/>
              <a:t>!!</a:t>
            </a:r>
            <a:endParaRPr kumimoji="1" lang="ja-JP" altLang="en-US" sz="2400" b="1" dirty="0"/>
          </a:p>
        </p:txBody>
      </p:sp>
      <p:sp>
        <p:nvSpPr>
          <p:cNvPr id="65" name="テキスト ボックス 64"/>
          <p:cNvSpPr txBox="1"/>
          <p:nvPr/>
        </p:nvSpPr>
        <p:spPr>
          <a:xfrm>
            <a:off x="1268361" y="6430293"/>
            <a:ext cx="9002123" cy="400110"/>
          </a:xfrm>
          <a:prstGeom prst="rect">
            <a:avLst/>
          </a:prstGeom>
          <a:noFill/>
        </p:spPr>
        <p:txBody>
          <a:bodyPr wrap="square" rtlCol="0">
            <a:spAutoFit/>
          </a:bodyPr>
          <a:lstStyle/>
          <a:p>
            <a:pPr algn="ctr"/>
            <a:r>
              <a:rPr lang="ja-JP" altLang="en-US" sz="2000" b="1" dirty="0" smtClean="0">
                <a:solidFill>
                  <a:schemeClr val="accent5"/>
                </a:solidFill>
              </a:rPr>
              <a:t>お店としてはだいぶ成長！でも</a:t>
            </a:r>
            <a:r>
              <a:rPr lang="en-US" altLang="ja-JP" sz="2000" b="1" dirty="0" smtClean="0">
                <a:solidFill>
                  <a:schemeClr val="accent5"/>
                </a:solidFill>
              </a:rPr>
              <a:t>【</a:t>
            </a:r>
            <a:r>
              <a:rPr lang="ja-JP" altLang="en-US" sz="2000" b="1" dirty="0" smtClean="0">
                <a:solidFill>
                  <a:srgbClr val="FF0000"/>
                </a:solidFill>
              </a:rPr>
              <a:t>自分</a:t>
            </a:r>
            <a:r>
              <a:rPr lang="en-US" altLang="ja-JP" sz="2000" b="1" dirty="0" smtClean="0">
                <a:solidFill>
                  <a:schemeClr val="accent5"/>
                </a:solidFill>
              </a:rPr>
              <a:t>】</a:t>
            </a:r>
            <a:r>
              <a:rPr lang="ja-JP" altLang="en-US" sz="2000" b="1" dirty="0">
                <a:solidFill>
                  <a:schemeClr val="accent5"/>
                </a:solidFill>
              </a:rPr>
              <a:t>の</a:t>
            </a:r>
            <a:r>
              <a:rPr lang="ja-JP" altLang="en-US" sz="2000" b="1" dirty="0" smtClean="0">
                <a:solidFill>
                  <a:schemeClr val="accent5"/>
                </a:solidFill>
              </a:rPr>
              <a:t>店</a:t>
            </a:r>
            <a:r>
              <a:rPr lang="ja-JP" altLang="en-US" sz="2000" b="1" dirty="0" smtClean="0">
                <a:solidFill>
                  <a:schemeClr val="accent5"/>
                </a:solidFill>
              </a:rPr>
              <a:t>だけではいい店になれない！</a:t>
            </a:r>
            <a:endParaRPr lang="ja-JP" altLang="en-US" sz="2000" b="1" dirty="0">
              <a:solidFill>
                <a:schemeClr val="accent5"/>
              </a:solidFill>
            </a:endParaRPr>
          </a:p>
        </p:txBody>
      </p:sp>
    </p:spTree>
    <p:extLst>
      <p:ext uri="{BB962C8B-B14F-4D97-AF65-F5344CB8AC3E}">
        <p14:creationId xmlns:p14="http://schemas.microsoft.com/office/powerpoint/2010/main" val="362830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fade">
                                      <p:cBhvr>
                                        <p:cTn id="87" dur="500"/>
                                        <p:tgtEl>
                                          <p:spTgt spid="8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fade">
                                      <p:cBhvr>
                                        <p:cTn id="90" dur="500"/>
                                        <p:tgtEl>
                                          <p:spTgt spid="8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500"/>
                                        <p:tgtEl>
                                          <p:spTgt spid="7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500"/>
                                        <p:tgtEl>
                                          <p:spTgt spid="7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5" grpId="0"/>
      <p:bldP spid="46" grpId="0"/>
      <p:bldP spid="47" grpId="0"/>
      <p:bldP spid="67" grpId="0"/>
      <p:bldP spid="68" grpId="0"/>
      <p:bldP spid="69" grpId="0"/>
      <p:bldP spid="70" grpId="0"/>
      <p:bldP spid="71" grpId="0" animBg="1"/>
      <p:bldP spid="72" grpId="0"/>
      <p:bldP spid="73" grpId="0" animBg="1"/>
      <p:bldP spid="74" grpId="0"/>
      <p:bldP spid="75" grpId="0" animBg="1"/>
      <p:bldP spid="76" grpId="0"/>
      <p:bldP spid="77" grpId="0" animBg="1"/>
      <p:bldP spid="78" grpId="0"/>
      <p:bldP spid="79" grpId="0" animBg="1"/>
      <p:bldP spid="80" grpId="0"/>
      <p:bldP spid="81" grpId="0" animBg="1"/>
      <p:bldP spid="82" grpId="0"/>
      <p:bldP spid="83" grpId="0" animBg="1"/>
      <p:bldP spid="84" grpId="0"/>
      <p:bldP spid="85" grpId="0" animBg="1"/>
      <p:bldP spid="63"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72947" y="53537"/>
            <a:ext cx="3269966" cy="369332"/>
          </a:xfrm>
          <a:prstGeom prst="rect">
            <a:avLst/>
          </a:prstGeom>
          <a:noFill/>
        </p:spPr>
        <p:txBody>
          <a:bodyPr wrap="square" rtlCol="0">
            <a:spAutoFit/>
          </a:bodyPr>
          <a:lstStyle/>
          <a:p>
            <a:r>
              <a:rPr lang="ja-JP" altLang="en-US" b="1" dirty="0" smtClean="0">
                <a:solidFill>
                  <a:srgbClr val="FF0000"/>
                </a:solidFill>
              </a:rPr>
              <a:t>卸</a:t>
            </a:r>
            <a:r>
              <a:rPr lang="ja-JP" altLang="en-US" b="1" dirty="0"/>
              <a:t>し</a:t>
            </a:r>
            <a:r>
              <a:rPr kumimoji="1" lang="ja-JP" altLang="en-US" b="1" dirty="0" smtClean="0"/>
              <a:t>業</a:t>
            </a:r>
            <a:r>
              <a:rPr kumimoji="1" lang="ja-JP" altLang="en-US" dirty="0" smtClean="0"/>
              <a:t>を通しての</a:t>
            </a:r>
            <a:r>
              <a:rPr kumimoji="1" lang="en-US" altLang="ja-JP" dirty="0" smtClean="0"/>
              <a:t>【</a:t>
            </a:r>
            <a:r>
              <a:rPr kumimoji="1" lang="ja-JP" altLang="en-US" dirty="0" smtClean="0"/>
              <a:t>つながり</a:t>
            </a:r>
            <a:r>
              <a:rPr kumimoji="1" lang="en-US" altLang="ja-JP" dirty="0" smtClean="0"/>
              <a:t>】</a:t>
            </a:r>
            <a:endParaRPr kumimoji="1" lang="ja-JP" altLang="en-US" dirty="0"/>
          </a:p>
        </p:txBody>
      </p:sp>
      <p:sp>
        <p:nvSpPr>
          <p:cNvPr id="5" name="テキスト ボックス 4"/>
          <p:cNvSpPr txBox="1"/>
          <p:nvPr/>
        </p:nvSpPr>
        <p:spPr>
          <a:xfrm>
            <a:off x="246687" y="1160477"/>
            <a:ext cx="5030919" cy="461665"/>
          </a:xfrm>
          <a:prstGeom prst="rect">
            <a:avLst/>
          </a:prstGeom>
          <a:noFill/>
        </p:spPr>
        <p:txBody>
          <a:bodyPr wrap="square" rtlCol="0">
            <a:spAutoFit/>
          </a:bodyPr>
          <a:lstStyle/>
          <a:p>
            <a:r>
              <a:rPr lang="en-US" altLang="ja-JP" sz="2400" b="1" dirty="0" smtClean="0"/>
              <a:t>【</a:t>
            </a:r>
            <a:r>
              <a:rPr lang="ja-JP" altLang="en-US" sz="2400" b="1" dirty="0" smtClean="0">
                <a:solidFill>
                  <a:srgbClr val="FF0000"/>
                </a:solidFill>
              </a:rPr>
              <a:t>業界全体</a:t>
            </a:r>
            <a:r>
              <a:rPr lang="en-US" altLang="ja-JP" sz="2400" b="1" dirty="0" smtClean="0"/>
              <a:t>】</a:t>
            </a:r>
            <a:r>
              <a:rPr lang="ja-JP" altLang="en-US" sz="2400" b="1" dirty="0" smtClean="0"/>
              <a:t>をイメージしてのつながり</a:t>
            </a:r>
            <a:endParaRPr lang="ja-JP" altLang="en-US" sz="2400" b="1" dirty="0"/>
          </a:p>
        </p:txBody>
      </p:sp>
      <p:sp>
        <p:nvSpPr>
          <p:cNvPr id="7" name="テキスト ボックス 6"/>
          <p:cNvSpPr txBox="1"/>
          <p:nvPr/>
        </p:nvSpPr>
        <p:spPr>
          <a:xfrm>
            <a:off x="2044508" y="53537"/>
            <a:ext cx="1938736" cy="1138773"/>
          </a:xfrm>
          <a:prstGeom prst="rect">
            <a:avLst/>
          </a:prstGeom>
          <a:noFill/>
        </p:spPr>
        <p:txBody>
          <a:bodyPr wrap="none" rtlCol="0">
            <a:spAutoFit/>
          </a:bodyPr>
          <a:lstStyle/>
          <a:p>
            <a:pPr algn="ctr"/>
            <a:r>
              <a:rPr kumimoji="1" lang="en-US" altLang="ja-JP" sz="3600" b="1" dirty="0" smtClean="0">
                <a:solidFill>
                  <a:schemeClr val="accent5"/>
                </a:solidFill>
              </a:rPr>
              <a:t>GAIA</a:t>
            </a:r>
          </a:p>
          <a:p>
            <a:pPr algn="ctr"/>
            <a:r>
              <a:rPr kumimoji="1" lang="en-US" altLang="ja-JP" sz="3200" b="1" dirty="0" smtClean="0">
                <a:solidFill>
                  <a:schemeClr val="accent5"/>
                </a:solidFill>
              </a:rPr>
              <a:t>Marketing</a:t>
            </a:r>
            <a:endParaRPr kumimoji="1" lang="ja-JP" altLang="en-US" sz="3200" b="1" dirty="0">
              <a:solidFill>
                <a:schemeClr val="accent5"/>
              </a:solidFill>
            </a:endParaRPr>
          </a:p>
        </p:txBody>
      </p:sp>
      <p:sp>
        <p:nvSpPr>
          <p:cNvPr id="12" name="テキスト ボックス 11"/>
          <p:cNvSpPr txBox="1"/>
          <p:nvPr/>
        </p:nvSpPr>
        <p:spPr>
          <a:xfrm>
            <a:off x="670291" y="1797695"/>
            <a:ext cx="4112405" cy="461665"/>
          </a:xfrm>
          <a:prstGeom prst="rect">
            <a:avLst/>
          </a:prstGeom>
          <a:noFill/>
        </p:spPr>
        <p:txBody>
          <a:bodyPr wrap="square" rtlCol="0">
            <a:spAutoFit/>
          </a:bodyPr>
          <a:lstStyle/>
          <a:p>
            <a:r>
              <a:rPr kumimoji="1" lang="ja-JP" altLang="en-US" dirty="0" smtClean="0">
                <a:solidFill>
                  <a:schemeClr val="accent2"/>
                </a:solidFill>
              </a:rPr>
              <a:t>■</a:t>
            </a:r>
            <a:r>
              <a:rPr kumimoji="1" lang="ja-JP" altLang="en-US" sz="2400" dirty="0" smtClean="0"/>
              <a:t>ゼロから</a:t>
            </a:r>
            <a:r>
              <a:rPr kumimoji="1" lang="en-US" altLang="ja-JP" sz="2400" dirty="0" smtClean="0"/>
              <a:t>【1】</a:t>
            </a:r>
            <a:r>
              <a:rPr kumimoji="1" lang="ja-JP" altLang="en-US" sz="2400" dirty="0" smtClean="0"/>
              <a:t>へ（モデル作り）</a:t>
            </a:r>
            <a:endParaRPr kumimoji="1" lang="ja-JP" altLang="en-US" sz="2400" dirty="0"/>
          </a:p>
        </p:txBody>
      </p:sp>
      <p:sp>
        <p:nvSpPr>
          <p:cNvPr id="13" name="テキスト ボックス 12"/>
          <p:cNvSpPr txBox="1"/>
          <p:nvPr/>
        </p:nvSpPr>
        <p:spPr>
          <a:xfrm>
            <a:off x="5269454" y="61962"/>
            <a:ext cx="2973891" cy="369332"/>
          </a:xfrm>
          <a:prstGeom prst="rect">
            <a:avLst/>
          </a:prstGeom>
          <a:noFill/>
        </p:spPr>
        <p:txBody>
          <a:bodyPr wrap="none" rtlCol="0">
            <a:spAutoFit/>
          </a:bodyPr>
          <a:lstStyle/>
          <a:p>
            <a:r>
              <a:rPr kumimoji="1" lang="en-US" altLang="ja-JP" dirty="0" smtClean="0"/>
              <a:t>1992</a:t>
            </a:r>
            <a:r>
              <a:rPr kumimoji="1" lang="ja-JP" altLang="en-US" dirty="0" smtClean="0"/>
              <a:t>年～</a:t>
            </a:r>
            <a:r>
              <a:rPr kumimoji="1" lang="en-US" altLang="ja-JP" dirty="0" smtClean="0"/>
              <a:t>1997</a:t>
            </a:r>
            <a:r>
              <a:rPr kumimoji="1" lang="ja-JP" altLang="en-US" dirty="0" smtClean="0"/>
              <a:t>年（</a:t>
            </a:r>
            <a:r>
              <a:rPr kumimoji="1" lang="en-US" altLang="ja-JP" dirty="0" smtClean="0"/>
              <a:t>27</a:t>
            </a:r>
            <a:r>
              <a:rPr kumimoji="1" lang="ja-JP" altLang="en-US" dirty="0" smtClean="0"/>
              <a:t>～</a:t>
            </a:r>
            <a:r>
              <a:rPr kumimoji="1" lang="en-US" altLang="ja-JP" dirty="0" smtClean="0"/>
              <a:t>32</a:t>
            </a:r>
            <a:r>
              <a:rPr lang="ja-JP" altLang="en-US" dirty="0" smtClean="0"/>
              <a:t>才</a:t>
            </a:r>
            <a:r>
              <a:rPr kumimoji="1" lang="ja-JP" altLang="en-US" dirty="0" smtClean="0"/>
              <a:t>）</a:t>
            </a:r>
            <a:endParaRPr kumimoji="1" lang="ja-JP" altLang="en-US" dirty="0"/>
          </a:p>
        </p:txBody>
      </p:sp>
      <p:sp>
        <p:nvSpPr>
          <p:cNvPr id="14" name="テキスト ボックス 13"/>
          <p:cNvSpPr txBox="1"/>
          <p:nvPr/>
        </p:nvSpPr>
        <p:spPr>
          <a:xfrm>
            <a:off x="8030117" y="3143327"/>
            <a:ext cx="866409" cy="369332"/>
          </a:xfrm>
          <a:prstGeom prst="rect">
            <a:avLst/>
          </a:prstGeom>
          <a:noFill/>
          <a:ln w="38100">
            <a:solidFill>
              <a:schemeClr val="bg2">
                <a:lumMod val="50000"/>
              </a:schemeClr>
            </a:solidFill>
          </a:ln>
        </p:spPr>
        <p:txBody>
          <a:bodyPr wrap="square" rtlCol="0">
            <a:spAutoFit/>
          </a:bodyPr>
          <a:lstStyle/>
          <a:p>
            <a:pPr algn="ctr"/>
            <a:r>
              <a:rPr lang="ja-JP" altLang="en-US" dirty="0" smtClean="0"/>
              <a:t>ＧＡＩ</a:t>
            </a:r>
            <a:r>
              <a:rPr lang="ja-JP" altLang="en-US" dirty="0"/>
              <a:t>Ａ</a:t>
            </a:r>
            <a:endParaRPr kumimoji="1" lang="ja-JP" altLang="en-US" dirty="0"/>
          </a:p>
        </p:txBody>
      </p:sp>
      <p:sp>
        <p:nvSpPr>
          <p:cNvPr id="17" name="テキスト ボックス 16"/>
          <p:cNvSpPr txBox="1"/>
          <p:nvPr/>
        </p:nvSpPr>
        <p:spPr>
          <a:xfrm>
            <a:off x="5323300" y="1919605"/>
            <a:ext cx="998476" cy="369332"/>
          </a:xfrm>
          <a:prstGeom prst="rect">
            <a:avLst/>
          </a:prstGeom>
          <a:noFill/>
          <a:ln w="38100">
            <a:solidFill>
              <a:schemeClr val="bg2">
                <a:lumMod val="50000"/>
              </a:schemeClr>
            </a:solidFill>
          </a:ln>
        </p:spPr>
        <p:txBody>
          <a:bodyPr wrap="square" rtlCol="0">
            <a:spAutoFit/>
          </a:bodyPr>
          <a:lstStyle/>
          <a:p>
            <a:pPr algn="ctr"/>
            <a:r>
              <a:rPr lang="ja-JP" altLang="en-US" dirty="0"/>
              <a:t>生産者</a:t>
            </a:r>
            <a:endParaRPr kumimoji="1" lang="ja-JP" altLang="en-US" dirty="0"/>
          </a:p>
        </p:txBody>
      </p:sp>
      <p:sp>
        <p:nvSpPr>
          <p:cNvPr id="18" name="テキスト ボックス 17"/>
          <p:cNvSpPr txBox="1"/>
          <p:nvPr/>
        </p:nvSpPr>
        <p:spPr>
          <a:xfrm>
            <a:off x="6495208" y="191960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19" name="テキスト ボックス 18"/>
          <p:cNvSpPr txBox="1"/>
          <p:nvPr/>
        </p:nvSpPr>
        <p:spPr>
          <a:xfrm>
            <a:off x="7361617" y="19084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20" name="テキスト ボックス 19"/>
          <p:cNvSpPr txBox="1"/>
          <p:nvPr/>
        </p:nvSpPr>
        <p:spPr>
          <a:xfrm>
            <a:off x="8228026" y="19084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sp>
        <p:nvSpPr>
          <p:cNvPr id="21" name="テキスト ボックス 20"/>
          <p:cNvSpPr txBox="1"/>
          <p:nvPr/>
        </p:nvSpPr>
        <p:spPr>
          <a:xfrm>
            <a:off x="9094435" y="1908485"/>
            <a:ext cx="692977" cy="369332"/>
          </a:xfrm>
          <a:prstGeom prst="rect">
            <a:avLst/>
          </a:prstGeom>
          <a:noFill/>
          <a:ln w="38100">
            <a:solidFill>
              <a:schemeClr val="bg2">
                <a:lumMod val="50000"/>
              </a:schemeClr>
            </a:solidFill>
          </a:ln>
        </p:spPr>
        <p:txBody>
          <a:bodyPr wrap="square" rtlCol="0">
            <a:spAutoFit/>
          </a:bodyPr>
          <a:lstStyle/>
          <a:p>
            <a:pPr algn="ctr"/>
            <a:r>
              <a:rPr lang="ja-JP" altLang="en-US" dirty="0" smtClean="0"/>
              <a:t>生</a:t>
            </a:r>
            <a:endParaRPr kumimoji="1" lang="ja-JP" altLang="en-US" dirty="0"/>
          </a:p>
        </p:txBody>
      </p:sp>
      <p:cxnSp>
        <p:nvCxnSpPr>
          <p:cNvPr id="24" name="直線矢印コネクタ 23"/>
          <p:cNvCxnSpPr>
            <a:stCxn id="21" idx="2"/>
          </p:cNvCxnSpPr>
          <p:nvPr/>
        </p:nvCxnSpPr>
        <p:spPr>
          <a:xfrm flipH="1">
            <a:off x="8797324" y="2277817"/>
            <a:ext cx="643600" cy="8484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直線矢印コネクタ 28"/>
          <p:cNvCxnSpPr/>
          <p:nvPr/>
        </p:nvCxnSpPr>
        <p:spPr>
          <a:xfrm flipH="1">
            <a:off x="8669619" y="2311177"/>
            <a:ext cx="51195" cy="81686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直線矢印コネクタ 34"/>
          <p:cNvCxnSpPr/>
          <p:nvPr/>
        </p:nvCxnSpPr>
        <p:spPr>
          <a:xfrm>
            <a:off x="6963873" y="2284745"/>
            <a:ext cx="1314243" cy="8795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6" name="直線矢印コネクタ 35"/>
          <p:cNvCxnSpPr>
            <a:endCxn id="14" idx="0"/>
          </p:cNvCxnSpPr>
          <p:nvPr/>
        </p:nvCxnSpPr>
        <p:spPr>
          <a:xfrm>
            <a:off x="7866713" y="2287832"/>
            <a:ext cx="596609" cy="85549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0" name="直線矢印コネクタ 39"/>
          <p:cNvCxnSpPr/>
          <p:nvPr/>
        </p:nvCxnSpPr>
        <p:spPr>
          <a:xfrm>
            <a:off x="5965635" y="2315128"/>
            <a:ext cx="2072955" cy="8632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4" name="テキスト ボックス 43"/>
          <p:cNvSpPr txBox="1"/>
          <p:nvPr/>
        </p:nvSpPr>
        <p:spPr>
          <a:xfrm>
            <a:off x="9869953" y="1911829"/>
            <a:ext cx="761747"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46" name="テキスト ボックス 45"/>
          <p:cNvSpPr txBox="1"/>
          <p:nvPr/>
        </p:nvSpPr>
        <p:spPr>
          <a:xfrm>
            <a:off x="670052" y="4453591"/>
            <a:ext cx="4775619" cy="461665"/>
          </a:xfrm>
          <a:prstGeom prst="rect">
            <a:avLst/>
          </a:prstGeom>
          <a:noFill/>
        </p:spPr>
        <p:txBody>
          <a:bodyPr wrap="square" rtlCol="0">
            <a:spAutoFit/>
          </a:bodyPr>
          <a:lstStyle/>
          <a:p>
            <a:r>
              <a:rPr kumimoji="1" lang="ja-JP" altLang="en-US" dirty="0" smtClean="0">
                <a:solidFill>
                  <a:schemeClr val="accent2"/>
                </a:solidFill>
              </a:rPr>
              <a:t>■</a:t>
            </a:r>
            <a:r>
              <a:rPr kumimoji="1" lang="ja-JP" altLang="en-US" sz="2400" dirty="0" smtClean="0"/>
              <a:t>へそを</a:t>
            </a:r>
            <a:r>
              <a:rPr kumimoji="1" lang="ja-JP" altLang="en-US" sz="2400" dirty="0" smtClean="0"/>
              <a:t>見つけろ（展開上の戦略）</a:t>
            </a:r>
            <a:endParaRPr kumimoji="1" lang="ja-JP" altLang="en-US" sz="2400" dirty="0"/>
          </a:p>
        </p:txBody>
      </p:sp>
      <p:sp>
        <p:nvSpPr>
          <p:cNvPr id="48" name="テキスト ボックス 47"/>
          <p:cNvSpPr txBox="1"/>
          <p:nvPr/>
        </p:nvSpPr>
        <p:spPr>
          <a:xfrm>
            <a:off x="5323300" y="5631994"/>
            <a:ext cx="6197152" cy="369332"/>
          </a:xfrm>
          <a:prstGeom prst="rect">
            <a:avLst/>
          </a:prstGeom>
          <a:noFill/>
          <a:ln w="38100">
            <a:solidFill>
              <a:schemeClr val="bg2">
                <a:lumMod val="50000"/>
              </a:schemeClr>
            </a:solidFill>
          </a:ln>
        </p:spPr>
        <p:txBody>
          <a:bodyPr wrap="square" rtlCol="0">
            <a:spAutoFit/>
          </a:bodyPr>
          <a:lstStyle/>
          <a:p>
            <a:pPr algn="ctr"/>
            <a:r>
              <a:rPr lang="ja-JP" altLang="en-US" dirty="0" smtClean="0"/>
              <a:t>お客様</a:t>
            </a:r>
            <a:endParaRPr kumimoji="1" lang="ja-JP" altLang="en-US" dirty="0"/>
          </a:p>
        </p:txBody>
      </p:sp>
      <p:sp>
        <p:nvSpPr>
          <p:cNvPr id="67" name="テキスト ボックス 66"/>
          <p:cNvSpPr txBox="1"/>
          <p:nvPr/>
        </p:nvSpPr>
        <p:spPr>
          <a:xfrm>
            <a:off x="668347" y="3302240"/>
            <a:ext cx="3433953" cy="461665"/>
          </a:xfrm>
          <a:prstGeom prst="rect">
            <a:avLst/>
          </a:prstGeom>
          <a:noFill/>
        </p:spPr>
        <p:txBody>
          <a:bodyPr wrap="none" rtlCol="0">
            <a:spAutoFit/>
          </a:bodyPr>
          <a:lstStyle/>
          <a:p>
            <a:r>
              <a:rPr kumimoji="1" lang="ja-JP" altLang="en-US" dirty="0" smtClean="0">
                <a:solidFill>
                  <a:schemeClr val="accent2"/>
                </a:solidFill>
              </a:rPr>
              <a:t>■</a:t>
            </a:r>
            <a:r>
              <a:rPr kumimoji="1" lang="ja-JP" altLang="en-US" sz="2400" dirty="0" smtClean="0"/>
              <a:t>弱小＆後発</a:t>
            </a:r>
            <a:r>
              <a:rPr kumimoji="1" lang="ja-JP" altLang="en-US" sz="2400" dirty="0" smtClean="0"/>
              <a:t>からの戦略</a:t>
            </a:r>
            <a:endParaRPr kumimoji="1" lang="ja-JP" altLang="en-US" sz="2400" dirty="0"/>
          </a:p>
        </p:txBody>
      </p:sp>
      <p:sp>
        <p:nvSpPr>
          <p:cNvPr id="69" name="テキスト ボックス 68"/>
          <p:cNvSpPr txBox="1"/>
          <p:nvPr/>
        </p:nvSpPr>
        <p:spPr>
          <a:xfrm>
            <a:off x="661515" y="5728595"/>
            <a:ext cx="2808782" cy="461665"/>
          </a:xfrm>
          <a:prstGeom prst="rect">
            <a:avLst/>
          </a:prstGeom>
          <a:noFill/>
        </p:spPr>
        <p:txBody>
          <a:bodyPr wrap="none" rtlCol="0">
            <a:spAutoFit/>
          </a:bodyPr>
          <a:lstStyle/>
          <a:p>
            <a:r>
              <a:rPr kumimoji="1" lang="ja-JP" altLang="en-US" dirty="0" smtClean="0">
                <a:solidFill>
                  <a:schemeClr val="accent2"/>
                </a:solidFill>
              </a:rPr>
              <a:t>■</a:t>
            </a:r>
            <a:r>
              <a:rPr lang="ja-JP" altLang="en-US" sz="2400" dirty="0" smtClean="0"/>
              <a:t>イメージするチカラ</a:t>
            </a:r>
            <a:endParaRPr kumimoji="1" lang="ja-JP" altLang="en-US" sz="2400" dirty="0"/>
          </a:p>
        </p:txBody>
      </p:sp>
      <p:sp>
        <p:nvSpPr>
          <p:cNvPr id="63" name="テキスト ボックス 62"/>
          <p:cNvSpPr txBox="1"/>
          <p:nvPr/>
        </p:nvSpPr>
        <p:spPr>
          <a:xfrm>
            <a:off x="7361617" y="4523732"/>
            <a:ext cx="517640" cy="369332"/>
          </a:xfrm>
          <a:prstGeom prst="rect">
            <a:avLst/>
          </a:prstGeom>
          <a:noFill/>
          <a:ln w="38100">
            <a:solidFill>
              <a:schemeClr val="bg2">
                <a:lumMod val="50000"/>
              </a:schemeClr>
            </a:solidFill>
          </a:ln>
        </p:spPr>
        <p:txBody>
          <a:bodyPr wrap="square" rtlCol="0">
            <a:spAutoFit/>
          </a:bodyPr>
          <a:lstStyle/>
          <a:p>
            <a:pPr algn="ctr"/>
            <a:r>
              <a:rPr lang="ja-JP" altLang="en-US" dirty="0" smtClean="0"/>
              <a:t>店</a:t>
            </a:r>
            <a:endParaRPr kumimoji="1" lang="ja-JP" altLang="en-US" dirty="0"/>
          </a:p>
        </p:txBody>
      </p:sp>
      <p:sp>
        <p:nvSpPr>
          <p:cNvPr id="89" name="テキスト ボックス 88"/>
          <p:cNvSpPr txBox="1"/>
          <p:nvPr/>
        </p:nvSpPr>
        <p:spPr>
          <a:xfrm>
            <a:off x="10559791" y="4535805"/>
            <a:ext cx="761747" cy="369332"/>
          </a:xfrm>
          <a:prstGeom prst="rect">
            <a:avLst/>
          </a:prstGeom>
          <a:noFill/>
        </p:spPr>
        <p:txBody>
          <a:bodyPr wrap="none" rtlCol="0">
            <a:spAutoFit/>
          </a:bodyPr>
          <a:lstStyle/>
          <a:p>
            <a:r>
              <a:rPr kumimoji="1" lang="ja-JP" altLang="en-US" dirty="0" smtClean="0"/>
              <a:t>・・・・・</a:t>
            </a:r>
            <a:endParaRPr kumimoji="1" lang="ja-JP" altLang="en-US" dirty="0"/>
          </a:p>
        </p:txBody>
      </p:sp>
      <p:grpSp>
        <p:nvGrpSpPr>
          <p:cNvPr id="2" name="グループ化 1"/>
          <p:cNvGrpSpPr/>
          <p:nvPr/>
        </p:nvGrpSpPr>
        <p:grpSpPr>
          <a:xfrm>
            <a:off x="6159018" y="3547847"/>
            <a:ext cx="1953682" cy="2077072"/>
            <a:chOff x="6159018" y="3547847"/>
            <a:chExt cx="1953682" cy="2077072"/>
          </a:xfrm>
        </p:grpSpPr>
        <p:cxnSp>
          <p:nvCxnSpPr>
            <p:cNvPr id="57" name="直線矢印コネクタ 56"/>
            <p:cNvCxnSpPr>
              <a:endCxn id="62" idx="0"/>
            </p:cNvCxnSpPr>
            <p:nvPr/>
          </p:nvCxnSpPr>
          <p:spPr>
            <a:xfrm flipH="1">
              <a:off x="6698539" y="3547847"/>
              <a:ext cx="1414161" cy="9879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2" name="テキスト ボックス 61"/>
            <p:cNvSpPr txBox="1"/>
            <p:nvPr/>
          </p:nvSpPr>
          <p:spPr>
            <a:xfrm>
              <a:off x="6364102" y="4535805"/>
              <a:ext cx="668874" cy="369332"/>
            </a:xfrm>
            <a:prstGeom prst="rect">
              <a:avLst/>
            </a:prstGeom>
            <a:noFill/>
            <a:ln w="38100">
              <a:solidFill>
                <a:schemeClr val="bg2">
                  <a:lumMod val="50000"/>
                </a:schemeClr>
              </a:solidFill>
            </a:ln>
          </p:spPr>
          <p:txBody>
            <a:bodyPr wrap="square" rtlCol="0">
              <a:spAutoFit/>
            </a:bodyPr>
            <a:lstStyle/>
            <a:p>
              <a:pPr algn="ctr"/>
              <a:r>
                <a:rPr lang="ja-JP" altLang="en-US" dirty="0" smtClean="0"/>
                <a:t>お店</a:t>
              </a:r>
              <a:endParaRPr kumimoji="1" lang="ja-JP" altLang="en-US" dirty="0"/>
            </a:p>
          </p:txBody>
        </p:sp>
        <p:cxnSp>
          <p:nvCxnSpPr>
            <p:cNvPr id="8" name="直線矢印コネクタ 7"/>
            <p:cNvCxnSpPr/>
            <p:nvPr/>
          </p:nvCxnSpPr>
          <p:spPr>
            <a:xfrm flipH="1">
              <a:off x="6159018" y="4948443"/>
              <a:ext cx="531706" cy="66135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6794140" y="4948443"/>
              <a:ext cx="0"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7" name="直線矢印コネクタ 96"/>
            <p:cNvCxnSpPr/>
            <p:nvPr/>
          </p:nvCxnSpPr>
          <p:spPr>
            <a:xfrm>
              <a:off x="6937752" y="4919387"/>
              <a:ext cx="461813"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grpSp>
        <p:nvGrpSpPr>
          <p:cNvPr id="3" name="グループ化 2"/>
          <p:cNvGrpSpPr/>
          <p:nvPr/>
        </p:nvGrpSpPr>
        <p:grpSpPr>
          <a:xfrm>
            <a:off x="7620437" y="3512659"/>
            <a:ext cx="3207038" cy="2097138"/>
            <a:chOff x="7620437" y="3512659"/>
            <a:chExt cx="3207038" cy="2097138"/>
          </a:xfrm>
        </p:grpSpPr>
        <p:cxnSp>
          <p:nvCxnSpPr>
            <p:cNvPr id="33" name="直線矢印コネクタ 32"/>
            <p:cNvCxnSpPr/>
            <p:nvPr/>
          </p:nvCxnSpPr>
          <p:spPr>
            <a:xfrm>
              <a:off x="10365662" y="4919387"/>
              <a:ext cx="461813"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直線矢印コネクタ 41"/>
            <p:cNvCxnSpPr/>
            <p:nvPr/>
          </p:nvCxnSpPr>
          <p:spPr>
            <a:xfrm>
              <a:off x="9342839" y="4919387"/>
              <a:ext cx="0"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1" name="直線矢印コネクタ 50"/>
            <p:cNvCxnSpPr>
              <a:endCxn id="86" idx="0"/>
            </p:cNvCxnSpPr>
            <p:nvPr/>
          </p:nvCxnSpPr>
          <p:spPr>
            <a:xfrm>
              <a:off x="8788333" y="3518325"/>
              <a:ext cx="1420915" cy="100636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4" name="直線矢印コネクタ 53"/>
            <p:cNvCxnSpPr/>
            <p:nvPr/>
          </p:nvCxnSpPr>
          <p:spPr>
            <a:xfrm>
              <a:off x="8593109" y="3512659"/>
              <a:ext cx="800474" cy="98701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9" name="直線矢印コネクタ 58"/>
            <p:cNvCxnSpPr>
              <a:endCxn id="63" idx="0"/>
            </p:cNvCxnSpPr>
            <p:nvPr/>
          </p:nvCxnSpPr>
          <p:spPr>
            <a:xfrm flipH="1">
              <a:off x="7620437" y="3548800"/>
              <a:ext cx="675582" cy="9749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6" name="テキスト ボックス 65"/>
            <p:cNvSpPr txBox="1"/>
            <p:nvPr/>
          </p:nvSpPr>
          <p:spPr>
            <a:xfrm>
              <a:off x="9053475" y="4524685"/>
              <a:ext cx="578728" cy="369332"/>
            </a:xfrm>
            <a:prstGeom prst="rect">
              <a:avLst/>
            </a:prstGeom>
            <a:noFill/>
            <a:ln w="38100">
              <a:solidFill>
                <a:schemeClr val="bg2">
                  <a:lumMod val="50000"/>
                </a:schemeClr>
              </a:solidFill>
            </a:ln>
          </p:spPr>
          <p:txBody>
            <a:bodyPr wrap="square" rtlCol="0">
              <a:spAutoFit/>
            </a:bodyPr>
            <a:lstStyle/>
            <a:p>
              <a:pPr algn="ctr"/>
              <a:r>
                <a:rPr lang="ja-JP" altLang="en-US" dirty="0"/>
                <a:t>店</a:t>
              </a:r>
            </a:p>
          </p:txBody>
        </p:sp>
        <p:sp>
          <p:nvSpPr>
            <p:cNvPr id="86" name="テキスト ボックス 85"/>
            <p:cNvSpPr txBox="1"/>
            <p:nvPr/>
          </p:nvSpPr>
          <p:spPr>
            <a:xfrm>
              <a:off x="9919884" y="4524685"/>
              <a:ext cx="578728" cy="369332"/>
            </a:xfrm>
            <a:prstGeom prst="rect">
              <a:avLst/>
            </a:prstGeom>
            <a:noFill/>
            <a:ln w="38100">
              <a:solidFill>
                <a:schemeClr val="bg2">
                  <a:lumMod val="50000"/>
                </a:schemeClr>
              </a:solidFill>
            </a:ln>
          </p:spPr>
          <p:txBody>
            <a:bodyPr wrap="square" rtlCol="0">
              <a:spAutoFit/>
            </a:bodyPr>
            <a:lstStyle/>
            <a:p>
              <a:pPr algn="ctr"/>
              <a:r>
                <a:rPr lang="ja-JP" altLang="en-US" dirty="0"/>
                <a:t>店</a:t>
              </a:r>
            </a:p>
          </p:txBody>
        </p:sp>
        <p:cxnSp>
          <p:nvCxnSpPr>
            <p:cNvPr id="90" name="直線矢印コネクタ 89"/>
            <p:cNvCxnSpPr/>
            <p:nvPr/>
          </p:nvCxnSpPr>
          <p:spPr>
            <a:xfrm>
              <a:off x="10219745" y="4933321"/>
              <a:ext cx="0"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2" name="直線矢印コネクタ 91"/>
            <p:cNvCxnSpPr/>
            <p:nvPr/>
          </p:nvCxnSpPr>
          <p:spPr>
            <a:xfrm>
              <a:off x="7620437" y="4919387"/>
              <a:ext cx="0"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4" name="直線矢印コネクタ 93"/>
            <p:cNvCxnSpPr/>
            <p:nvPr/>
          </p:nvCxnSpPr>
          <p:spPr>
            <a:xfrm>
              <a:off x="9464462" y="4933321"/>
              <a:ext cx="461813"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6" name="直線矢印コネクタ 95"/>
            <p:cNvCxnSpPr/>
            <p:nvPr/>
          </p:nvCxnSpPr>
          <p:spPr>
            <a:xfrm>
              <a:off x="7737124" y="4905262"/>
              <a:ext cx="461813"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8" name="直線矢印コネクタ 97"/>
            <p:cNvCxnSpPr/>
            <p:nvPr/>
          </p:nvCxnSpPr>
          <p:spPr>
            <a:xfrm flipH="1">
              <a:off x="9676397" y="4911124"/>
              <a:ext cx="531706" cy="66135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7913908" y="3547847"/>
            <a:ext cx="1164291" cy="2097138"/>
            <a:chOff x="7913908" y="3547847"/>
            <a:chExt cx="1164291" cy="2097138"/>
          </a:xfrm>
        </p:grpSpPr>
        <p:cxnSp>
          <p:nvCxnSpPr>
            <p:cNvPr id="64" name="直線矢印コネクタ 63"/>
            <p:cNvCxnSpPr>
              <a:endCxn id="65" idx="0"/>
            </p:cNvCxnSpPr>
            <p:nvPr/>
          </p:nvCxnSpPr>
          <p:spPr>
            <a:xfrm>
              <a:off x="8463322" y="3547847"/>
              <a:ext cx="33588" cy="101202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5" name="テキスト ボックス 64"/>
            <p:cNvSpPr txBox="1"/>
            <p:nvPr/>
          </p:nvSpPr>
          <p:spPr>
            <a:xfrm>
              <a:off x="8228026" y="4559873"/>
              <a:ext cx="537768" cy="369332"/>
            </a:xfrm>
            <a:prstGeom prst="rect">
              <a:avLst/>
            </a:prstGeom>
            <a:noFill/>
            <a:ln w="38100">
              <a:solidFill>
                <a:schemeClr val="bg2">
                  <a:lumMod val="50000"/>
                </a:schemeClr>
              </a:solidFill>
            </a:ln>
          </p:spPr>
          <p:txBody>
            <a:bodyPr wrap="square" rtlCol="0">
              <a:spAutoFit/>
            </a:bodyPr>
            <a:lstStyle/>
            <a:p>
              <a:pPr algn="ctr"/>
              <a:r>
                <a:rPr lang="ja-JP" altLang="en-US" dirty="0" smtClean="0"/>
                <a:t>店</a:t>
              </a:r>
              <a:endParaRPr kumimoji="1" lang="ja-JP" altLang="en-US" dirty="0"/>
            </a:p>
          </p:txBody>
        </p:sp>
        <p:cxnSp>
          <p:nvCxnSpPr>
            <p:cNvPr id="91" name="直線矢印コネクタ 90"/>
            <p:cNvCxnSpPr/>
            <p:nvPr/>
          </p:nvCxnSpPr>
          <p:spPr>
            <a:xfrm>
              <a:off x="8502801" y="4968509"/>
              <a:ext cx="0"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5" name="直線矢印コネクタ 94"/>
            <p:cNvCxnSpPr/>
            <p:nvPr/>
          </p:nvCxnSpPr>
          <p:spPr>
            <a:xfrm>
              <a:off x="8616386" y="4968396"/>
              <a:ext cx="461813" cy="6764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9" name="直線矢印コネクタ 98"/>
            <p:cNvCxnSpPr/>
            <p:nvPr/>
          </p:nvCxnSpPr>
          <p:spPr>
            <a:xfrm flipH="1">
              <a:off x="7913908" y="4935543"/>
              <a:ext cx="531706" cy="66135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9036828" y="3140440"/>
            <a:ext cx="2827127" cy="369332"/>
            <a:chOff x="9036828" y="3140440"/>
            <a:chExt cx="2827127" cy="369332"/>
          </a:xfrm>
        </p:grpSpPr>
        <p:sp>
          <p:nvSpPr>
            <p:cNvPr id="101" name="テキスト ボックス 100"/>
            <p:cNvSpPr txBox="1"/>
            <p:nvPr/>
          </p:nvSpPr>
          <p:spPr>
            <a:xfrm>
              <a:off x="9555027" y="3140440"/>
              <a:ext cx="2308928" cy="369332"/>
            </a:xfrm>
            <a:prstGeom prst="rect">
              <a:avLst/>
            </a:prstGeom>
            <a:noFill/>
            <a:ln w="38100">
              <a:solidFill>
                <a:schemeClr val="bg2">
                  <a:lumMod val="50000"/>
                </a:schemeClr>
              </a:solidFill>
            </a:ln>
          </p:spPr>
          <p:txBody>
            <a:bodyPr wrap="square" rtlCol="0">
              <a:spAutoFit/>
            </a:bodyPr>
            <a:lstStyle/>
            <a:p>
              <a:pPr algn="ctr"/>
              <a:r>
                <a:rPr lang="ja-JP" altLang="en-US" dirty="0" smtClean="0"/>
                <a:t>物流・金融・会計</a:t>
              </a:r>
              <a:r>
                <a:rPr lang="en-US" altLang="ja-JP" dirty="0" err="1" smtClean="0"/>
                <a:t>etc</a:t>
              </a:r>
              <a:endParaRPr kumimoji="1" lang="ja-JP" altLang="en-US" dirty="0"/>
            </a:p>
          </p:txBody>
        </p:sp>
        <p:sp>
          <p:nvSpPr>
            <p:cNvPr id="58" name="左矢印 57"/>
            <p:cNvSpPr/>
            <p:nvPr/>
          </p:nvSpPr>
          <p:spPr>
            <a:xfrm>
              <a:off x="9036828" y="3178390"/>
              <a:ext cx="402759" cy="327983"/>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テキスト ボックス 102"/>
          <p:cNvSpPr txBox="1"/>
          <p:nvPr/>
        </p:nvSpPr>
        <p:spPr>
          <a:xfrm>
            <a:off x="844458" y="2285011"/>
            <a:ext cx="4416594"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solidFill>
                  <a:srgbClr val="FF0000"/>
                </a:solidFill>
              </a:rPr>
              <a:t>原型</a:t>
            </a:r>
            <a:r>
              <a:rPr kumimoji="1" lang="ja-JP" altLang="en-US" sz="2000" dirty="0" smtClean="0"/>
              <a:t>を作る（小規模でも完結している）</a:t>
            </a:r>
            <a:endParaRPr kumimoji="1" lang="ja-JP" altLang="en-US" sz="2000" dirty="0"/>
          </a:p>
        </p:txBody>
      </p:sp>
      <p:grpSp>
        <p:nvGrpSpPr>
          <p:cNvPr id="9" name="グループ化 8"/>
          <p:cNvGrpSpPr/>
          <p:nvPr/>
        </p:nvGrpSpPr>
        <p:grpSpPr>
          <a:xfrm>
            <a:off x="5323300" y="882397"/>
            <a:ext cx="6197152" cy="1065838"/>
            <a:chOff x="5323300" y="882397"/>
            <a:chExt cx="6197152" cy="1065838"/>
          </a:xfrm>
        </p:grpSpPr>
        <p:sp>
          <p:nvSpPr>
            <p:cNvPr id="100" name="テキスト ボックス 99"/>
            <p:cNvSpPr txBox="1"/>
            <p:nvPr/>
          </p:nvSpPr>
          <p:spPr>
            <a:xfrm>
              <a:off x="5323300" y="882397"/>
              <a:ext cx="6197152" cy="369332"/>
            </a:xfrm>
            <a:prstGeom prst="rect">
              <a:avLst/>
            </a:prstGeom>
            <a:noFill/>
            <a:ln w="38100">
              <a:solidFill>
                <a:schemeClr val="bg2">
                  <a:lumMod val="50000"/>
                </a:schemeClr>
              </a:solidFill>
            </a:ln>
          </p:spPr>
          <p:txBody>
            <a:bodyPr wrap="square" rtlCol="0">
              <a:spAutoFit/>
            </a:bodyPr>
            <a:lstStyle/>
            <a:p>
              <a:pPr algn="ctr"/>
              <a:r>
                <a:rPr lang="ja-JP" altLang="en-US" dirty="0" smtClean="0"/>
                <a:t>原料生産者・資材メーカー</a:t>
              </a:r>
              <a:endParaRPr kumimoji="1" lang="ja-JP" altLang="en-US" dirty="0"/>
            </a:p>
          </p:txBody>
        </p:sp>
        <p:cxnSp>
          <p:nvCxnSpPr>
            <p:cNvPr id="104" name="直線矢印コネクタ 103"/>
            <p:cNvCxnSpPr/>
            <p:nvPr/>
          </p:nvCxnSpPr>
          <p:spPr>
            <a:xfrm>
              <a:off x="7620437" y="1260237"/>
              <a:ext cx="0" cy="65936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8601675" y="1260237"/>
              <a:ext cx="0" cy="65936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9484079" y="1260237"/>
              <a:ext cx="0" cy="65936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a:off x="6839685" y="1260237"/>
              <a:ext cx="0" cy="65936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5822538" y="1288867"/>
              <a:ext cx="0" cy="65936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5965635" y="1260237"/>
              <a:ext cx="732904" cy="65936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8645442" y="1272085"/>
              <a:ext cx="665123" cy="59431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H="1">
              <a:off x="7866713" y="1260237"/>
              <a:ext cx="1521601" cy="60616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H="1">
              <a:off x="6089405" y="1311245"/>
              <a:ext cx="1521601" cy="60616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テキスト ボックス 115"/>
          <p:cNvSpPr txBox="1"/>
          <p:nvPr/>
        </p:nvSpPr>
        <p:spPr>
          <a:xfrm>
            <a:off x="844458" y="2680347"/>
            <a:ext cx="1697901"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とにかく行動</a:t>
            </a:r>
            <a:endParaRPr kumimoji="1" lang="ja-JP" altLang="en-US" sz="2000" dirty="0"/>
          </a:p>
        </p:txBody>
      </p:sp>
      <p:sp>
        <p:nvSpPr>
          <p:cNvPr id="117" name="テキスト ボックス 116"/>
          <p:cNvSpPr txBox="1"/>
          <p:nvPr/>
        </p:nvSpPr>
        <p:spPr>
          <a:xfrm>
            <a:off x="856919" y="4955807"/>
            <a:ext cx="3584636" cy="707886"/>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マーケットの全体像をリサーチ</a:t>
            </a:r>
            <a:endParaRPr kumimoji="1" lang="en-US" altLang="ja-JP" sz="2000" dirty="0" smtClean="0"/>
          </a:p>
          <a:p>
            <a:r>
              <a:rPr lang="ja-JP" altLang="en-US" sz="2000" dirty="0"/>
              <a:t>　</a:t>
            </a:r>
            <a:r>
              <a:rPr kumimoji="1" lang="ja-JP" altLang="en-US" sz="2000" dirty="0" smtClean="0"/>
              <a:t>⇒仮説⇒検証</a:t>
            </a:r>
            <a:endParaRPr kumimoji="1" lang="ja-JP" altLang="en-US" sz="2000" dirty="0"/>
          </a:p>
        </p:txBody>
      </p:sp>
      <p:sp>
        <p:nvSpPr>
          <p:cNvPr id="118" name="テキスト ボックス 117"/>
          <p:cNvSpPr txBox="1"/>
          <p:nvPr/>
        </p:nvSpPr>
        <p:spPr>
          <a:xfrm>
            <a:off x="869858" y="3815971"/>
            <a:ext cx="3562194"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新規マーケットの開拓</a:t>
            </a:r>
            <a:r>
              <a:rPr kumimoji="1" lang="en-US" altLang="ja-JP" sz="2000" dirty="0" smtClean="0"/>
              <a:t>/</a:t>
            </a:r>
            <a:r>
              <a:rPr kumimoji="1" lang="ja-JP" altLang="en-US" sz="2000" dirty="0" smtClean="0"/>
              <a:t>非競合</a:t>
            </a:r>
            <a:endParaRPr kumimoji="1" lang="ja-JP" altLang="en-US" sz="2000" dirty="0"/>
          </a:p>
        </p:txBody>
      </p:sp>
      <p:sp>
        <p:nvSpPr>
          <p:cNvPr id="68" name="円/楕円 67"/>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rot="20615735">
            <a:off x="220788" y="281809"/>
            <a:ext cx="1569660"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広がり</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71" name="テキスト ボックス 70"/>
          <p:cNvSpPr txBox="1"/>
          <p:nvPr/>
        </p:nvSpPr>
        <p:spPr>
          <a:xfrm>
            <a:off x="615389" y="6245119"/>
            <a:ext cx="4472806" cy="461665"/>
          </a:xfrm>
          <a:prstGeom prst="rect">
            <a:avLst/>
          </a:prstGeom>
          <a:noFill/>
        </p:spPr>
        <p:txBody>
          <a:bodyPr wrap="square" rtlCol="0">
            <a:spAutoFit/>
          </a:bodyPr>
          <a:lstStyle/>
          <a:p>
            <a:r>
              <a:rPr lang="ja-JP" altLang="en-US" sz="2400" b="1" dirty="0" smtClean="0"/>
              <a:t>⇒</a:t>
            </a:r>
            <a:r>
              <a:rPr lang="en-US" altLang="ja-JP" sz="2400" b="1" dirty="0" smtClean="0"/>
              <a:t>【</a:t>
            </a:r>
            <a:r>
              <a:rPr lang="ja-JP" altLang="en-US" sz="2400" b="1" dirty="0" smtClean="0">
                <a:solidFill>
                  <a:srgbClr val="FF0000"/>
                </a:solidFill>
              </a:rPr>
              <a:t>スケールメリット</a:t>
            </a:r>
            <a:r>
              <a:rPr lang="en-US" altLang="ja-JP" sz="2400" b="1" dirty="0" smtClean="0"/>
              <a:t>】</a:t>
            </a:r>
            <a:r>
              <a:rPr lang="ja-JP" altLang="en-US" sz="2400" b="1" dirty="0" smtClean="0"/>
              <a:t>を実感・・。</a:t>
            </a:r>
            <a:endParaRPr lang="ja-JP" altLang="en-US" sz="2400" b="1" dirty="0"/>
          </a:p>
        </p:txBody>
      </p:sp>
      <p:sp>
        <p:nvSpPr>
          <p:cNvPr id="11" name="テキスト ボックス 10"/>
          <p:cNvSpPr txBox="1"/>
          <p:nvPr/>
        </p:nvSpPr>
        <p:spPr>
          <a:xfrm>
            <a:off x="10631700" y="1908485"/>
            <a:ext cx="1560300" cy="369332"/>
          </a:xfrm>
          <a:prstGeom prst="rect">
            <a:avLst/>
          </a:prstGeom>
          <a:noFill/>
        </p:spPr>
        <p:txBody>
          <a:bodyPr wrap="square" rtlCol="0">
            <a:spAutoFit/>
          </a:bodyPr>
          <a:lstStyle/>
          <a:p>
            <a:r>
              <a:rPr kumimoji="1" lang="ja-JP" altLang="en-US" dirty="0" smtClean="0"/>
              <a:t>（雑貨のみ）</a:t>
            </a:r>
            <a:endParaRPr kumimoji="1" lang="ja-JP" altLang="en-US" dirty="0"/>
          </a:p>
        </p:txBody>
      </p:sp>
      <p:sp>
        <p:nvSpPr>
          <p:cNvPr id="74" name="テキスト ボックス 73"/>
          <p:cNvSpPr txBox="1"/>
          <p:nvPr/>
        </p:nvSpPr>
        <p:spPr>
          <a:xfrm>
            <a:off x="2691646" y="2680347"/>
            <a:ext cx="2074607"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問題点の洗出し</a:t>
            </a:r>
            <a:endParaRPr kumimoji="1" lang="ja-JP" altLang="en-US" sz="2000" dirty="0"/>
          </a:p>
        </p:txBody>
      </p:sp>
      <p:sp>
        <p:nvSpPr>
          <p:cNvPr id="75" name="テキスト ボックス 74"/>
          <p:cNvSpPr txBox="1"/>
          <p:nvPr/>
        </p:nvSpPr>
        <p:spPr>
          <a:xfrm>
            <a:off x="5073537" y="6245119"/>
            <a:ext cx="7059471" cy="461665"/>
          </a:xfrm>
          <a:prstGeom prst="rect">
            <a:avLst/>
          </a:prstGeom>
          <a:noFill/>
        </p:spPr>
        <p:txBody>
          <a:bodyPr wrap="square" rtlCol="0">
            <a:spAutoFit/>
          </a:bodyPr>
          <a:lstStyle/>
          <a:p>
            <a:r>
              <a:rPr lang="en-US" altLang="ja-JP" sz="2400" b="1" dirty="0" smtClean="0"/>
              <a:t>【</a:t>
            </a:r>
            <a:r>
              <a:rPr lang="ja-JP" altLang="en-US" sz="2400" b="1" dirty="0" smtClean="0">
                <a:solidFill>
                  <a:srgbClr val="FF0000"/>
                </a:solidFill>
              </a:rPr>
              <a:t>地方</a:t>
            </a:r>
            <a:r>
              <a:rPr lang="en-US" altLang="ja-JP" sz="2400" b="1" dirty="0" smtClean="0"/>
              <a:t>】</a:t>
            </a:r>
            <a:r>
              <a:rPr lang="ja-JP" altLang="en-US" sz="2400" b="1" dirty="0" smtClean="0"/>
              <a:t>が変わらないと東京も変われないという想い。</a:t>
            </a:r>
            <a:endParaRPr lang="ja-JP" altLang="en-US" sz="2400" b="1" dirty="0"/>
          </a:p>
        </p:txBody>
      </p:sp>
    </p:spTree>
    <p:extLst>
      <p:ext uri="{BB962C8B-B14F-4D97-AF65-F5344CB8AC3E}">
        <p14:creationId xmlns:p14="http://schemas.microsoft.com/office/powerpoint/2010/main" val="32171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fade">
                                      <p:cBhvr>
                                        <p:cTn id="56" dur="500"/>
                                        <p:tgtEl>
                                          <p:spTgt spid="1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500"/>
                                        <p:tgtEl>
                                          <p:spTgt spid="11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500"/>
                                        <p:tgtEl>
                                          <p:spTgt spid="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par>
                                <p:cTn id="112" presetID="10"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fade">
                                      <p:cBhvr>
                                        <p:cTn id="119" dur="500"/>
                                        <p:tgtEl>
                                          <p:spTgt spid="8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fade">
                                      <p:cBhvr>
                                        <p:cTn id="1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7" grpId="0" animBg="1"/>
      <p:bldP spid="18" grpId="0" animBg="1"/>
      <p:bldP spid="19" grpId="0" animBg="1"/>
      <p:bldP spid="20" grpId="0" animBg="1"/>
      <p:bldP spid="21" grpId="0" animBg="1"/>
      <p:bldP spid="44" grpId="0"/>
      <p:bldP spid="46" grpId="0"/>
      <p:bldP spid="48" grpId="0" animBg="1"/>
      <p:bldP spid="67" grpId="0"/>
      <p:bldP spid="69" grpId="0"/>
      <p:bldP spid="63" grpId="0" animBg="1"/>
      <p:bldP spid="89" grpId="0"/>
      <p:bldP spid="103" grpId="0"/>
      <p:bldP spid="116" grpId="0"/>
      <p:bldP spid="117" grpId="0"/>
      <p:bldP spid="118" grpId="0"/>
      <p:bldP spid="71" grpId="0"/>
      <p:bldP spid="11"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184900" y="1097949"/>
            <a:ext cx="5892800" cy="541715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489700" y="2204359"/>
            <a:ext cx="1308100" cy="646331"/>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商店会</a:t>
            </a:r>
            <a:endParaRPr kumimoji="1" lang="en-US" altLang="ja-JP" dirty="0" smtClean="0"/>
          </a:p>
          <a:p>
            <a:pPr algn="ctr"/>
            <a:r>
              <a:rPr kumimoji="1" lang="ja-JP" altLang="en-US" dirty="0" smtClean="0"/>
              <a:t>副会長</a:t>
            </a:r>
            <a:endParaRPr kumimoji="1" lang="ja-JP" altLang="en-US" dirty="0"/>
          </a:p>
        </p:txBody>
      </p:sp>
      <p:sp>
        <p:nvSpPr>
          <p:cNvPr id="8" name="テキスト ボックス 7"/>
          <p:cNvSpPr txBox="1"/>
          <p:nvPr/>
        </p:nvSpPr>
        <p:spPr>
          <a:xfrm>
            <a:off x="8280400" y="3232986"/>
            <a:ext cx="1303276" cy="923330"/>
          </a:xfrm>
          <a:prstGeom prst="rect">
            <a:avLst/>
          </a:prstGeom>
          <a:solidFill>
            <a:schemeClr val="bg1"/>
          </a:solidFill>
          <a:ln w="38100">
            <a:solidFill>
              <a:schemeClr val="bg2">
                <a:lumMod val="50000"/>
              </a:schemeClr>
            </a:solidFill>
          </a:ln>
        </p:spPr>
        <p:txBody>
          <a:bodyPr wrap="square" rtlCol="0">
            <a:spAutoFit/>
          </a:bodyPr>
          <a:lstStyle/>
          <a:p>
            <a:pPr algn="ctr"/>
            <a:r>
              <a:rPr lang="en-US" altLang="ja-JP" dirty="0" smtClean="0"/>
              <a:t>(</a:t>
            </a:r>
            <a:r>
              <a:rPr lang="ja-JP" altLang="en-US" dirty="0" smtClean="0"/>
              <a:t>有</a:t>
            </a:r>
            <a:r>
              <a:rPr lang="en-US" altLang="ja-JP" dirty="0" smtClean="0"/>
              <a:t>)</a:t>
            </a:r>
            <a:r>
              <a:rPr lang="ja-JP" altLang="en-US" dirty="0" smtClean="0"/>
              <a:t>アース・</a:t>
            </a:r>
            <a:endParaRPr lang="en-US" altLang="ja-JP" dirty="0" smtClean="0"/>
          </a:p>
          <a:p>
            <a:pPr algn="ctr"/>
            <a:r>
              <a:rPr lang="ja-JP" altLang="en-US" dirty="0" smtClean="0"/>
              <a:t>マーケット・</a:t>
            </a:r>
            <a:endParaRPr lang="en-US" altLang="ja-JP" dirty="0" smtClean="0"/>
          </a:p>
          <a:p>
            <a:pPr algn="ctr"/>
            <a:r>
              <a:rPr lang="ja-JP" altLang="en-US" dirty="0" smtClean="0"/>
              <a:t>プレイス</a:t>
            </a:r>
            <a:endParaRPr kumimoji="1" lang="ja-JP" altLang="en-US" dirty="0"/>
          </a:p>
        </p:txBody>
      </p:sp>
      <p:sp>
        <p:nvSpPr>
          <p:cNvPr id="9" name="テキスト ボックス 8"/>
          <p:cNvSpPr txBox="1"/>
          <p:nvPr/>
        </p:nvSpPr>
        <p:spPr>
          <a:xfrm>
            <a:off x="9956800" y="2200257"/>
            <a:ext cx="1854200" cy="584775"/>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sz="1600" dirty="0" smtClean="0"/>
              <a:t>③カフェアース</a:t>
            </a:r>
            <a:endParaRPr kumimoji="1" lang="en-US" altLang="ja-JP" sz="1600" dirty="0" smtClean="0"/>
          </a:p>
          <a:p>
            <a:pPr algn="ctr"/>
            <a:r>
              <a:rPr kumimoji="1" lang="ja-JP" altLang="en-US" sz="1600" dirty="0" smtClean="0"/>
              <a:t>おしゃれ系・マクロ</a:t>
            </a:r>
            <a:endParaRPr kumimoji="1" lang="en-US" altLang="ja-JP" sz="1600" dirty="0" smtClean="0"/>
          </a:p>
        </p:txBody>
      </p:sp>
      <p:sp>
        <p:nvSpPr>
          <p:cNvPr id="10" name="テキスト ボックス 9"/>
          <p:cNvSpPr txBox="1"/>
          <p:nvPr/>
        </p:nvSpPr>
        <p:spPr>
          <a:xfrm>
            <a:off x="9956799" y="3423101"/>
            <a:ext cx="1854201" cy="584775"/>
          </a:xfrm>
          <a:prstGeom prst="rect">
            <a:avLst/>
          </a:prstGeom>
          <a:solidFill>
            <a:schemeClr val="bg1"/>
          </a:solidFill>
          <a:ln>
            <a:solidFill>
              <a:schemeClr val="bg2">
                <a:lumMod val="50000"/>
              </a:schemeClr>
            </a:solidFill>
          </a:ln>
        </p:spPr>
        <p:txBody>
          <a:bodyPr wrap="square" rtlCol="0">
            <a:spAutoFit/>
          </a:bodyPr>
          <a:lstStyle/>
          <a:p>
            <a:pPr algn="ctr"/>
            <a:r>
              <a:rPr lang="ja-JP" altLang="en-US" sz="1600" dirty="0"/>
              <a:t>①</a:t>
            </a:r>
            <a:r>
              <a:rPr kumimoji="1" lang="ja-JP" altLang="en-US" sz="1600" dirty="0" smtClean="0"/>
              <a:t>アースマーケット</a:t>
            </a:r>
            <a:endParaRPr kumimoji="1" lang="en-US" altLang="ja-JP" sz="1600" dirty="0" smtClean="0"/>
          </a:p>
          <a:p>
            <a:pPr algn="ctr"/>
            <a:r>
              <a:rPr kumimoji="1" lang="ja-JP" altLang="en-US" sz="1600" dirty="0" smtClean="0"/>
              <a:t>おばちゃん・自然食</a:t>
            </a:r>
            <a:endParaRPr kumimoji="1" lang="ja-JP" altLang="en-US" sz="1600" dirty="0"/>
          </a:p>
        </p:txBody>
      </p:sp>
      <p:sp>
        <p:nvSpPr>
          <p:cNvPr id="11" name="テキスト ボックス 10"/>
          <p:cNvSpPr txBox="1"/>
          <p:nvPr/>
        </p:nvSpPr>
        <p:spPr>
          <a:xfrm>
            <a:off x="9956799" y="4791633"/>
            <a:ext cx="1854201" cy="830997"/>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sz="1600" dirty="0" smtClean="0"/>
              <a:t>②エイプリルフール</a:t>
            </a:r>
            <a:endParaRPr kumimoji="1" lang="en-US" altLang="ja-JP" sz="1600" dirty="0" smtClean="0"/>
          </a:p>
          <a:p>
            <a:pPr algn="ctr"/>
            <a:r>
              <a:rPr kumimoji="1" lang="ja-JP" altLang="en-US" sz="1600" dirty="0" smtClean="0"/>
              <a:t>カルチャー系</a:t>
            </a:r>
            <a:endParaRPr kumimoji="1" lang="en-US" altLang="ja-JP" sz="1600" dirty="0" smtClean="0"/>
          </a:p>
          <a:p>
            <a:pPr algn="ctr"/>
            <a:r>
              <a:rPr kumimoji="1" lang="ja-JP" altLang="en-US" sz="1600" dirty="0" smtClean="0"/>
              <a:t>・子ども</a:t>
            </a:r>
            <a:endParaRPr kumimoji="1" lang="ja-JP" altLang="en-US" sz="1600" dirty="0"/>
          </a:p>
        </p:txBody>
      </p:sp>
      <p:sp>
        <p:nvSpPr>
          <p:cNvPr id="12" name="テキスト ボックス 11"/>
          <p:cNvSpPr txBox="1"/>
          <p:nvPr/>
        </p:nvSpPr>
        <p:spPr>
          <a:xfrm>
            <a:off x="2057208" y="0"/>
            <a:ext cx="3017814" cy="523220"/>
          </a:xfrm>
          <a:prstGeom prst="rect">
            <a:avLst/>
          </a:prstGeom>
          <a:noFill/>
        </p:spPr>
        <p:txBody>
          <a:bodyPr wrap="none" rtlCol="0">
            <a:spAutoFit/>
          </a:bodyPr>
          <a:lstStyle/>
          <a:p>
            <a:r>
              <a:rPr kumimoji="1" lang="en-US" altLang="ja-JP" sz="2800" b="1" dirty="0" smtClean="0">
                <a:solidFill>
                  <a:schemeClr val="accent5"/>
                </a:solidFill>
              </a:rPr>
              <a:t>Earth Market Place</a:t>
            </a:r>
            <a:endParaRPr kumimoji="1" lang="ja-JP" altLang="en-US" sz="2800" b="1" dirty="0">
              <a:solidFill>
                <a:schemeClr val="accent5"/>
              </a:solidFill>
            </a:endParaRPr>
          </a:p>
        </p:txBody>
      </p:sp>
      <p:sp>
        <p:nvSpPr>
          <p:cNvPr id="13" name="テキスト ボックス 12"/>
          <p:cNvSpPr txBox="1"/>
          <p:nvPr/>
        </p:nvSpPr>
        <p:spPr>
          <a:xfrm>
            <a:off x="8242747" y="53537"/>
            <a:ext cx="3269966" cy="369332"/>
          </a:xfrm>
          <a:prstGeom prst="rect">
            <a:avLst/>
          </a:prstGeom>
          <a:noFill/>
        </p:spPr>
        <p:txBody>
          <a:bodyPr wrap="square" rtlCol="0">
            <a:spAutoFit/>
          </a:bodyPr>
          <a:lstStyle/>
          <a:p>
            <a:r>
              <a:rPr lang="en-US" altLang="ja-JP" b="1" dirty="0"/>
              <a:t>【</a:t>
            </a:r>
            <a:r>
              <a:rPr lang="ja-JP" altLang="en-US" b="1" dirty="0" smtClean="0"/>
              <a:t>地域</a:t>
            </a:r>
            <a:r>
              <a:rPr lang="en-US" altLang="ja-JP" b="1" dirty="0" smtClean="0"/>
              <a:t>】</a:t>
            </a:r>
            <a:r>
              <a:rPr kumimoji="1" lang="ja-JP" altLang="en-US" dirty="0" smtClean="0"/>
              <a:t>を通しての</a:t>
            </a:r>
            <a:r>
              <a:rPr kumimoji="1" lang="en-US" altLang="ja-JP" dirty="0" smtClean="0"/>
              <a:t>【</a:t>
            </a:r>
            <a:r>
              <a:rPr kumimoji="1" lang="ja-JP" altLang="en-US" dirty="0" smtClean="0"/>
              <a:t>つながり</a:t>
            </a:r>
            <a:r>
              <a:rPr kumimoji="1" lang="en-US" altLang="ja-JP" dirty="0" smtClean="0"/>
              <a:t>】</a:t>
            </a:r>
            <a:endParaRPr kumimoji="1" lang="ja-JP" altLang="en-US" dirty="0"/>
          </a:p>
        </p:txBody>
      </p:sp>
      <p:sp>
        <p:nvSpPr>
          <p:cNvPr id="14" name="テキスト ボックス 13"/>
          <p:cNvSpPr txBox="1"/>
          <p:nvPr/>
        </p:nvSpPr>
        <p:spPr>
          <a:xfrm>
            <a:off x="5244054" y="61962"/>
            <a:ext cx="2973891" cy="369332"/>
          </a:xfrm>
          <a:prstGeom prst="rect">
            <a:avLst/>
          </a:prstGeom>
          <a:noFill/>
        </p:spPr>
        <p:txBody>
          <a:bodyPr wrap="none" rtlCol="0">
            <a:spAutoFit/>
          </a:bodyPr>
          <a:lstStyle/>
          <a:p>
            <a:r>
              <a:rPr kumimoji="1" lang="en-US" altLang="ja-JP" dirty="0" smtClean="0"/>
              <a:t>1997</a:t>
            </a:r>
            <a:r>
              <a:rPr kumimoji="1" lang="ja-JP" altLang="en-US" dirty="0" smtClean="0"/>
              <a:t>年～</a:t>
            </a:r>
            <a:r>
              <a:rPr kumimoji="1" lang="en-US" altLang="ja-JP" dirty="0" smtClean="0"/>
              <a:t>2009</a:t>
            </a:r>
            <a:r>
              <a:rPr kumimoji="1" lang="ja-JP" altLang="en-US" dirty="0" smtClean="0"/>
              <a:t>年（</a:t>
            </a:r>
            <a:r>
              <a:rPr kumimoji="1" lang="en-US" altLang="ja-JP" dirty="0" smtClean="0"/>
              <a:t>32</a:t>
            </a:r>
            <a:r>
              <a:rPr kumimoji="1" lang="ja-JP" altLang="en-US" dirty="0" smtClean="0"/>
              <a:t>～</a:t>
            </a:r>
            <a:r>
              <a:rPr kumimoji="1" lang="en-US" altLang="ja-JP" dirty="0" smtClean="0"/>
              <a:t>44</a:t>
            </a:r>
            <a:r>
              <a:rPr lang="ja-JP" altLang="en-US" dirty="0" smtClean="0"/>
              <a:t>才</a:t>
            </a:r>
            <a:r>
              <a:rPr kumimoji="1" lang="ja-JP" altLang="en-US" dirty="0" smtClean="0"/>
              <a:t>）</a:t>
            </a:r>
            <a:endParaRPr kumimoji="1" lang="ja-JP" altLang="en-US" dirty="0"/>
          </a:p>
        </p:txBody>
      </p:sp>
      <p:sp>
        <p:nvSpPr>
          <p:cNvPr id="15" name="テキスト ボックス 14"/>
          <p:cNvSpPr txBox="1"/>
          <p:nvPr/>
        </p:nvSpPr>
        <p:spPr>
          <a:xfrm>
            <a:off x="670292" y="4808129"/>
            <a:ext cx="5617243" cy="400110"/>
          </a:xfrm>
          <a:prstGeom prst="rect">
            <a:avLst/>
          </a:prstGeom>
          <a:noFill/>
        </p:spPr>
        <p:txBody>
          <a:bodyPr wrap="none" rtlCol="0">
            <a:spAutoFit/>
          </a:bodyPr>
          <a:lstStyle/>
          <a:p>
            <a:r>
              <a:rPr kumimoji="1" lang="ja-JP" altLang="en-US" dirty="0" smtClean="0">
                <a:solidFill>
                  <a:schemeClr val="accent6">
                    <a:lumMod val="60000"/>
                    <a:lumOff val="40000"/>
                  </a:schemeClr>
                </a:solidFill>
              </a:rPr>
              <a:t>■</a:t>
            </a:r>
            <a:r>
              <a:rPr lang="en-US" altLang="ja-JP" sz="2000" b="1" dirty="0"/>
              <a:t>【</a:t>
            </a:r>
            <a:r>
              <a:rPr lang="ja-JP" altLang="en-US" sz="2000" b="1" dirty="0">
                <a:solidFill>
                  <a:srgbClr val="FF0000"/>
                </a:solidFill>
              </a:rPr>
              <a:t>密度</a:t>
            </a:r>
            <a:r>
              <a:rPr lang="en-US" altLang="ja-JP" sz="2000" b="1" dirty="0" smtClean="0"/>
              <a:t>】</a:t>
            </a:r>
            <a:r>
              <a:rPr lang="ja-JP" altLang="en-US" sz="2000" b="1" dirty="0" smtClean="0"/>
              <a:t>へ挑戦 </a:t>
            </a:r>
            <a:r>
              <a:rPr lang="ja-JP" altLang="en-US" sz="2000" dirty="0" smtClean="0"/>
              <a:t>⇒ </a:t>
            </a:r>
            <a:r>
              <a:rPr lang="ja-JP" altLang="en-US" sz="2000" b="1" dirty="0" smtClean="0">
                <a:solidFill>
                  <a:srgbClr val="FF0000"/>
                </a:solidFill>
              </a:rPr>
              <a:t>疎</a:t>
            </a:r>
            <a:r>
              <a:rPr lang="ja-JP" altLang="en-US" sz="2000" b="1" dirty="0"/>
              <a:t>と</a:t>
            </a:r>
            <a:r>
              <a:rPr lang="ja-JP" altLang="en-US" sz="2000" b="1" dirty="0" smtClean="0">
                <a:solidFill>
                  <a:srgbClr val="FF0000"/>
                </a:solidFill>
              </a:rPr>
              <a:t>密</a:t>
            </a:r>
            <a:r>
              <a:rPr lang="ja-JP" altLang="en-US" sz="2000" dirty="0" smtClean="0"/>
              <a:t>　</a:t>
            </a:r>
            <a:r>
              <a:rPr lang="en-US" altLang="ja-JP" sz="2000" dirty="0" smtClean="0"/>
              <a:t>《</a:t>
            </a:r>
            <a:r>
              <a:rPr lang="ja-JP" altLang="en-US" sz="2000" dirty="0" smtClean="0"/>
              <a:t>千葉は疎</a:t>
            </a:r>
            <a:r>
              <a:rPr lang="en-US" altLang="ja-JP" sz="2000" dirty="0" smtClean="0"/>
              <a:t>/</a:t>
            </a:r>
            <a:r>
              <a:rPr lang="ja-JP" altLang="en-US" sz="2000" dirty="0" smtClean="0"/>
              <a:t>東京は密</a:t>
            </a:r>
            <a:r>
              <a:rPr lang="en-US" altLang="ja-JP" sz="2000" dirty="0" smtClean="0"/>
              <a:t>》</a:t>
            </a:r>
            <a:endParaRPr lang="ja-JP" altLang="en-US" sz="2000" dirty="0"/>
          </a:p>
        </p:txBody>
      </p:sp>
      <p:sp>
        <p:nvSpPr>
          <p:cNvPr id="16" name="テキスト ボックス 15"/>
          <p:cNvSpPr txBox="1"/>
          <p:nvPr/>
        </p:nvSpPr>
        <p:spPr>
          <a:xfrm>
            <a:off x="670292" y="1253049"/>
            <a:ext cx="4181994" cy="430887"/>
          </a:xfrm>
          <a:prstGeom prst="rect">
            <a:avLst/>
          </a:prstGeom>
          <a:noFill/>
        </p:spPr>
        <p:txBody>
          <a:bodyPr wrap="square" rtlCol="0">
            <a:spAutoFit/>
          </a:bodyPr>
          <a:lstStyle/>
          <a:p>
            <a:r>
              <a:rPr kumimoji="1" lang="ja-JP" altLang="en-US" dirty="0" smtClean="0">
                <a:solidFill>
                  <a:schemeClr val="accent6">
                    <a:lumMod val="60000"/>
                    <a:lumOff val="40000"/>
                  </a:schemeClr>
                </a:solidFill>
              </a:rPr>
              <a:t>■</a:t>
            </a:r>
            <a:r>
              <a:rPr kumimoji="1" lang="ja-JP" altLang="en-US" sz="2200" dirty="0" smtClean="0"/>
              <a:t>保守性という壁</a:t>
            </a:r>
            <a:r>
              <a:rPr kumimoji="1" lang="en-US" altLang="ja-JP" sz="2200" dirty="0" smtClean="0"/>
              <a:t>/</a:t>
            </a:r>
            <a:r>
              <a:rPr kumimoji="1" lang="ja-JP" altLang="en-US" sz="2200" dirty="0" smtClean="0"/>
              <a:t>前例という壁</a:t>
            </a:r>
            <a:endParaRPr kumimoji="1" lang="ja-JP" altLang="en-US" sz="2200" dirty="0"/>
          </a:p>
        </p:txBody>
      </p:sp>
      <p:sp>
        <p:nvSpPr>
          <p:cNvPr id="17" name="テキスト ボックス 16"/>
          <p:cNvSpPr txBox="1"/>
          <p:nvPr/>
        </p:nvSpPr>
        <p:spPr>
          <a:xfrm>
            <a:off x="668347" y="2650162"/>
            <a:ext cx="2069797" cy="430887"/>
          </a:xfrm>
          <a:prstGeom prst="rect">
            <a:avLst/>
          </a:prstGeom>
          <a:noFill/>
        </p:spPr>
        <p:txBody>
          <a:bodyPr wrap="none" rtlCol="0">
            <a:spAutoFit/>
          </a:bodyPr>
          <a:lstStyle/>
          <a:p>
            <a:r>
              <a:rPr kumimoji="1" lang="ja-JP" altLang="en-US" dirty="0" smtClean="0">
                <a:solidFill>
                  <a:schemeClr val="accent6">
                    <a:lumMod val="60000"/>
                    <a:lumOff val="40000"/>
                  </a:schemeClr>
                </a:solidFill>
              </a:rPr>
              <a:t>■</a:t>
            </a:r>
            <a:r>
              <a:rPr kumimoji="1" lang="ja-JP" altLang="en-US" sz="2200" dirty="0" smtClean="0"/>
              <a:t>感謝の気持ち</a:t>
            </a:r>
            <a:endParaRPr kumimoji="1" lang="ja-JP" altLang="en-US" sz="2200" dirty="0"/>
          </a:p>
        </p:txBody>
      </p:sp>
      <p:sp>
        <p:nvSpPr>
          <p:cNvPr id="19" name="テキスト ボックス 18"/>
          <p:cNvSpPr txBox="1"/>
          <p:nvPr/>
        </p:nvSpPr>
        <p:spPr>
          <a:xfrm>
            <a:off x="895258" y="5190161"/>
            <a:ext cx="1760418"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smtClean="0"/>
              <a:t>シーンを醸す</a:t>
            </a:r>
            <a:endParaRPr kumimoji="1" lang="ja-JP" altLang="en-US" sz="2000" dirty="0"/>
          </a:p>
        </p:txBody>
      </p:sp>
      <p:sp>
        <p:nvSpPr>
          <p:cNvPr id="20" name="テキスト ボックス 19"/>
          <p:cNvSpPr txBox="1"/>
          <p:nvPr/>
        </p:nvSpPr>
        <p:spPr>
          <a:xfrm>
            <a:off x="895258" y="5545761"/>
            <a:ext cx="1947969"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a:t>イベント</a:t>
            </a:r>
            <a:r>
              <a:rPr lang="ja-JP" altLang="en-US" sz="2000" dirty="0" smtClean="0"/>
              <a:t>しまくり</a:t>
            </a:r>
            <a:endParaRPr kumimoji="1" lang="ja-JP" altLang="en-US" sz="2000" dirty="0"/>
          </a:p>
        </p:txBody>
      </p:sp>
      <p:sp>
        <p:nvSpPr>
          <p:cNvPr id="21" name="テキスト ボックス 20"/>
          <p:cNvSpPr txBox="1"/>
          <p:nvPr/>
        </p:nvSpPr>
        <p:spPr>
          <a:xfrm>
            <a:off x="857158" y="2147045"/>
            <a:ext cx="3326552"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正面に座るな！横に座れ！</a:t>
            </a:r>
            <a:endParaRPr kumimoji="1" lang="ja-JP" altLang="en-US" sz="2000" dirty="0"/>
          </a:p>
        </p:txBody>
      </p:sp>
      <p:sp>
        <p:nvSpPr>
          <p:cNvPr id="22" name="テキスト ボックス 21"/>
          <p:cNvSpPr txBox="1"/>
          <p:nvPr/>
        </p:nvSpPr>
        <p:spPr>
          <a:xfrm>
            <a:off x="869858" y="3453326"/>
            <a:ext cx="2845651"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クモの糸をたぐりよせる</a:t>
            </a:r>
            <a:endParaRPr kumimoji="1" lang="ja-JP" altLang="en-US" sz="2000" dirty="0"/>
          </a:p>
        </p:txBody>
      </p:sp>
      <p:sp>
        <p:nvSpPr>
          <p:cNvPr id="23" name="テキスト ボックス 22"/>
          <p:cNvSpPr txBox="1"/>
          <p:nvPr/>
        </p:nvSpPr>
        <p:spPr>
          <a:xfrm>
            <a:off x="869858" y="3089776"/>
            <a:ext cx="1997663" cy="400110"/>
          </a:xfrm>
          <a:prstGeom prst="rect">
            <a:avLst/>
          </a:prstGeom>
          <a:noFill/>
        </p:spPr>
        <p:txBody>
          <a:bodyPr wrap="none" rtlCol="0">
            <a:spAutoFit/>
          </a:bodyPr>
          <a:lstStyle/>
          <a:p>
            <a:r>
              <a:rPr kumimoji="1" lang="ja-JP" altLang="en-US" sz="1200" dirty="0" smtClean="0">
                <a:solidFill>
                  <a:schemeClr val="accent1"/>
                </a:solidFill>
              </a:rPr>
              <a:t>■</a:t>
            </a:r>
            <a:r>
              <a:rPr kumimoji="1" lang="ja-JP" altLang="en-US" sz="2000" dirty="0" smtClean="0"/>
              <a:t>理屈より気持ち</a:t>
            </a:r>
            <a:endParaRPr kumimoji="1" lang="ja-JP" altLang="en-US" sz="2000" dirty="0"/>
          </a:p>
        </p:txBody>
      </p:sp>
      <p:sp>
        <p:nvSpPr>
          <p:cNvPr id="24" name="テキスト ボックス 23"/>
          <p:cNvSpPr txBox="1"/>
          <p:nvPr/>
        </p:nvSpPr>
        <p:spPr>
          <a:xfrm>
            <a:off x="895258" y="5901361"/>
            <a:ext cx="2209259"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smtClean="0"/>
              <a:t>マーケットミックス</a:t>
            </a:r>
            <a:endParaRPr kumimoji="1" lang="ja-JP" altLang="en-US" sz="2000" dirty="0"/>
          </a:p>
        </p:txBody>
      </p:sp>
      <p:sp>
        <p:nvSpPr>
          <p:cNvPr id="25" name="右矢印 24"/>
          <p:cNvSpPr/>
          <p:nvPr/>
        </p:nvSpPr>
        <p:spPr>
          <a:xfrm>
            <a:off x="3038679" y="6002143"/>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377513" y="5921888"/>
            <a:ext cx="2738250"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smtClean="0"/>
              <a:t>アースデイちばに応用</a:t>
            </a:r>
            <a:endParaRPr kumimoji="1" lang="ja-JP" altLang="en-US" sz="2000" dirty="0"/>
          </a:p>
        </p:txBody>
      </p:sp>
      <p:sp>
        <p:nvSpPr>
          <p:cNvPr id="27" name="テキスト ボックス 26"/>
          <p:cNvSpPr txBox="1"/>
          <p:nvPr/>
        </p:nvSpPr>
        <p:spPr>
          <a:xfrm>
            <a:off x="857158" y="1748461"/>
            <a:ext cx="3578224"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a:t>ある日気づいた</a:t>
            </a:r>
            <a:r>
              <a:rPr lang="en-US" altLang="ja-JP" sz="2000" dirty="0"/>
              <a:t>【</a:t>
            </a:r>
            <a:r>
              <a:rPr lang="ja-JP" altLang="en-US" sz="2000" dirty="0"/>
              <a:t>千葉の法則</a:t>
            </a:r>
            <a:r>
              <a:rPr lang="en-US" altLang="ja-JP" sz="2000" dirty="0"/>
              <a:t>】</a:t>
            </a:r>
            <a:endParaRPr lang="ja-JP" altLang="en-US" sz="2000" dirty="0"/>
          </a:p>
        </p:txBody>
      </p:sp>
      <p:sp>
        <p:nvSpPr>
          <p:cNvPr id="28" name="テキスト ボックス 27"/>
          <p:cNvSpPr txBox="1"/>
          <p:nvPr/>
        </p:nvSpPr>
        <p:spPr>
          <a:xfrm>
            <a:off x="668347" y="4018830"/>
            <a:ext cx="2069797" cy="430887"/>
          </a:xfrm>
          <a:prstGeom prst="rect">
            <a:avLst/>
          </a:prstGeom>
          <a:noFill/>
        </p:spPr>
        <p:txBody>
          <a:bodyPr wrap="none" rtlCol="0">
            <a:spAutoFit/>
          </a:bodyPr>
          <a:lstStyle/>
          <a:p>
            <a:r>
              <a:rPr kumimoji="1" lang="ja-JP" altLang="en-US" dirty="0" smtClean="0">
                <a:solidFill>
                  <a:schemeClr val="accent6">
                    <a:lumMod val="60000"/>
                    <a:lumOff val="40000"/>
                  </a:schemeClr>
                </a:solidFill>
              </a:rPr>
              <a:t>■</a:t>
            </a:r>
            <a:r>
              <a:rPr kumimoji="1" lang="ja-JP" altLang="en-US" sz="2200" dirty="0" smtClean="0"/>
              <a:t>時間がかかる</a:t>
            </a:r>
            <a:endParaRPr kumimoji="1" lang="ja-JP" altLang="en-US" sz="2200" dirty="0"/>
          </a:p>
        </p:txBody>
      </p:sp>
      <p:sp>
        <p:nvSpPr>
          <p:cNvPr id="29" name="テキスト ボックス 28"/>
          <p:cNvSpPr txBox="1"/>
          <p:nvPr/>
        </p:nvSpPr>
        <p:spPr>
          <a:xfrm>
            <a:off x="3291367" y="4014974"/>
            <a:ext cx="2565126" cy="400110"/>
          </a:xfrm>
          <a:prstGeom prst="rect">
            <a:avLst/>
          </a:prstGeom>
          <a:noFill/>
        </p:spPr>
        <p:txBody>
          <a:bodyPr wrap="none" rtlCol="0">
            <a:spAutoFit/>
          </a:bodyPr>
          <a:lstStyle/>
          <a:p>
            <a:r>
              <a:rPr kumimoji="1" lang="ja-JP" altLang="en-US" sz="2000" dirty="0" smtClean="0">
                <a:solidFill>
                  <a:schemeClr val="accent6">
                    <a:lumMod val="60000"/>
                    <a:lumOff val="40000"/>
                  </a:schemeClr>
                </a:solidFill>
              </a:rPr>
              <a:t>■</a:t>
            </a:r>
            <a:r>
              <a:rPr kumimoji="1" lang="ja-JP" altLang="en-US" sz="2000" dirty="0" smtClean="0"/>
              <a:t>その分の実りもある</a:t>
            </a:r>
            <a:endParaRPr kumimoji="1" lang="ja-JP" altLang="en-US" sz="2000" dirty="0"/>
          </a:p>
        </p:txBody>
      </p:sp>
      <p:sp>
        <p:nvSpPr>
          <p:cNvPr id="30" name="円/楕円 29"/>
          <p:cNvSpPr/>
          <p:nvPr/>
        </p:nvSpPr>
        <p:spPr>
          <a:xfrm rot="20615853">
            <a:off x="106877" y="208555"/>
            <a:ext cx="1883391" cy="867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rot="20615735">
            <a:off x="451620" y="281809"/>
            <a:ext cx="1107996" cy="646331"/>
          </a:xfrm>
          <a:prstGeom prst="rect">
            <a:avLst/>
          </a:prstGeom>
          <a:noFill/>
        </p:spPr>
        <p:txBody>
          <a:bodyPr wrap="none" rtlCol="0">
            <a:spAutoFit/>
          </a:bodyPr>
          <a:lstStyle/>
          <a:p>
            <a:r>
              <a:rPr kumimoji="1" lang="ja-JP" altLang="en-US" sz="3600" dirty="0" smtClean="0">
                <a:solidFill>
                  <a:schemeClr val="bg1"/>
                </a:solidFill>
                <a:latin typeface="じゆうちょうフォント" panose="02000600000000000000" pitchFamily="2" charset="-128"/>
                <a:ea typeface="じゆうちょうフォント" panose="02000600000000000000" pitchFamily="2" charset="-128"/>
              </a:rPr>
              <a:t>地域</a:t>
            </a:r>
            <a:endParaRPr kumimoji="1" lang="ja-JP" altLang="en-US" sz="3600" dirty="0">
              <a:solidFill>
                <a:schemeClr val="bg1"/>
              </a:solidFill>
              <a:latin typeface="じゆうちょうフォント" panose="02000600000000000000" pitchFamily="2" charset="-128"/>
              <a:ea typeface="じゆうちょうフォント" panose="02000600000000000000" pitchFamily="2" charset="-128"/>
            </a:endParaRPr>
          </a:p>
        </p:txBody>
      </p:sp>
      <p:sp>
        <p:nvSpPr>
          <p:cNvPr id="32" name="右矢印 31"/>
          <p:cNvSpPr/>
          <p:nvPr/>
        </p:nvSpPr>
        <p:spPr>
          <a:xfrm>
            <a:off x="2922426" y="3139758"/>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261260" y="3071226"/>
            <a:ext cx="2292615"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smtClean="0"/>
              <a:t>ガス台の設置まで</a:t>
            </a:r>
            <a:endParaRPr kumimoji="1" lang="ja-JP" altLang="en-US" sz="2000" dirty="0"/>
          </a:p>
        </p:txBody>
      </p:sp>
      <p:sp>
        <p:nvSpPr>
          <p:cNvPr id="36" name="テキスト ボックス 35"/>
          <p:cNvSpPr txBox="1"/>
          <p:nvPr/>
        </p:nvSpPr>
        <p:spPr>
          <a:xfrm>
            <a:off x="1998256" y="498529"/>
            <a:ext cx="9812743" cy="492443"/>
          </a:xfrm>
          <a:prstGeom prst="rect">
            <a:avLst/>
          </a:prstGeom>
          <a:noFill/>
        </p:spPr>
        <p:txBody>
          <a:bodyPr wrap="square" rtlCol="0">
            <a:spAutoFit/>
          </a:bodyPr>
          <a:lstStyle/>
          <a:p>
            <a:r>
              <a:rPr lang="ja-JP" altLang="en-US" sz="2600" b="1" dirty="0" smtClean="0"/>
              <a:t>やる気まんまんで来たものの、最初はなかなか大変。なんでだろう</a:t>
            </a:r>
            <a:r>
              <a:rPr lang="en-US" altLang="ja-JP" sz="2600" b="1" dirty="0" smtClean="0"/>
              <a:t>!?</a:t>
            </a:r>
            <a:endParaRPr kumimoji="1" lang="ja-JP" altLang="en-US" sz="2600" dirty="0"/>
          </a:p>
        </p:txBody>
      </p:sp>
      <p:sp>
        <p:nvSpPr>
          <p:cNvPr id="37" name="右矢印 36"/>
          <p:cNvSpPr/>
          <p:nvPr/>
        </p:nvSpPr>
        <p:spPr>
          <a:xfrm rot="10800000">
            <a:off x="2884857" y="2737835"/>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297247" y="2650162"/>
            <a:ext cx="2639816" cy="400110"/>
          </a:xfrm>
          <a:prstGeom prst="rect">
            <a:avLst/>
          </a:prstGeom>
          <a:noFill/>
        </p:spPr>
        <p:txBody>
          <a:bodyPr wrap="square" rtlCol="0">
            <a:spAutoFit/>
          </a:bodyPr>
          <a:lstStyle/>
          <a:p>
            <a:r>
              <a:rPr kumimoji="1" lang="ja-JP" altLang="en-US" dirty="0" smtClean="0">
                <a:solidFill>
                  <a:schemeClr val="accent6">
                    <a:lumMod val="60000"/>
                    <a:lumOff val="40000"/>
                  </a:schemeClr>
                </a:solidFill>
              </a:rPr>
              <a:t>■</a:t>
            </a:r>
            <a:r>
              <a:rPr kumimoji="1" lang="ja-JP" altLang="en-US" sz="2000" dirty="0" smtClean="0"/>
              <a:t>自分自身に問題あり</a:t>
            </a:r>
            <a:endParaRPr kumimoji="1" lang="ja-JP" altLang="en-US" sz="2000" dirty="0"/>
          </a:p>
        </p:txBody>
      </p:sp>
      <p:sp>
        <p:nvSpPr>
          <p:cNvPr id="40" name="テキスト ボックス 39"/>
          <p:cNvSpPr txBox="1"/>
          <p:nvPr/>
        </p:nvSpPr>
        <p:spPr>
          <a:xfrm>
            <a:off x="6489700" y="3436259"/>
            <a:ext cx="1308100" cy="646331"/>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アースデイちば</a:t>
            </a:r>
            <a:endParaRPr kumimoji="1" lang="ja-JP" altLang="en-US" dirty="0"/>
          </a:p>
        </p:txBody>
      </p:sp>
      <p:sp>
        <p:nvSpPr>
          <p:cNvPr id="41" name="テキスト ボックス 40"/>
          <p:cNvSpPr txBox="1"/>
          <p:nvPr/>
        </p:nvSpPr>
        <p:spPr>
          <a:xfrm>
            <a:off x="6489700" y="4795159"/>
            <a:ext cx="1308100" cy="646331"/>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市民活動</a:t>
            </a:r>
            <a:endParaRPr kumimoji="1" lang="en-US" altLang="ja-JP" dirty="0" smtClean="0"/>
          </a:p>
          <a:p>
            <a:pPr algn="ctr"/>
            <a:r>
              <a:rPr kumimoji="1" lang="ja-JP" altLang="en-US" dirty="0" smtClean="0"/>
              <a:t>地域活動</a:t>
            </a:r>
            <a:endParaRPr kumimoji="1" lang="ja-JP" altLang="en-US" dirty="0"/>
          </a:p>
        </p:txBody>
      </p:sp>
      <p:sp>
        <p:nvSpPr>
          <p:cNvPr id="42" name="テキスト ボックス 41"/>
          <p:cNvSpPr txBox="1"/>
          <p:nvPr/>
        </p:nvSpPr>
        <p:spPr>
          <a:xfrm>
            <a:off x="7785099" y="1389401"/>
            <a:ext cx="2349499"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地域の生産者開拓</a:t>
            </a:r>
            <a:endParaRPr kumimoji="1" lang="en-US" altLang="ja-JP" dirty="0" smtClean="0"/>
          </a:p>
        </p:txBody>
      </p:sp>
      <p:sp>
        <p:nvSpPr>
          <p:cNvPr id="43" name="テキスト ボックス 42"/>
          <p:cNvSpPr txBox="1"/>
          <p:nvPr/>
        </p:nvSpPr>
        <p:spPr>
          <a:xfrm>
            <a:off x="7708901" y="5876967"/>
            <a:ext cx="2692398" cy="369332"/>
          </a:xfrm>
          <a:prstGeom prst="rect">
            <a:avLst/>
          </a:prstGeom>
          <a:solidFill>
            <a:schemeClr val="bg1"/>
          </a:solidFill>
          <a:ln>
            <a:solidFill>
              <a:schemeClr val="bg2">
                <a:lumMod val="50000"/>
              </a:schemeClr>
            </a:solidFill>
          </a:ln>
        </p:spPr>
        <p:txBody>
          <a:bodyPr wrap="square" rtlCol="0">
            <a:spAutoFit/>
          </a:bodyPr>
          <a:lstStyle/>
          <a:p>
            <a:pPr algn="ctr"/>
            <a:r>
              <a:rPr kumimoji="1" lang="ja-JP" altLang="en-US" dirty="0" smtClean="0"/>
              <a:t>地域の消費者・住人開拓</a:t>
            </a:r>
            <a:endParaRPr kumimoji="1" lang="en-US" altLang="ja-JP" dirty="0" smtClean="0"/>
          </a:p>
        </p:txBody>
      </p:sp>
      <p:cxnSp>
        <p:nvCxnSpPr>
          <p:cNvPr id="45" name="直線コネクタ 44"/>
          <p:cNvCxnSpPr/>
          <p:nvPr/>
        </p:nvCxnSpPr>
        <p:spPr>
          <a:xfrm>
            <a:off x="9007381" y="1851066"/>
            <a:ext cx="0" cy="12827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999906" y="4199846"/>
            <a:ext cx="13823" cy="16194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7899400" y="4206400"/>
            <a:ext cx="612681" cy="58523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9417025" y="4206400"/>
            <a:ext cx="819824" cy="5176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9357463" y="2653388"/>
            <a:ext cx="535837" cy="4493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flipV="1">
            <a:off x="7954336" y="2653388"/>
            <a:ext cx="667746" cy="4493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flipV="1">
            <a:off x="7899401" y="3745345"/>
            <a:ext cx="279399" cy="11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flipV="1">
            <a:off x="9690099" y="3745345"/>
            <a:ext cx="219506" cy="34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3626344" y="6288396"/>
            <a:ext cx="1774845" cy="338554"/>
          </a:xfrm>
          <a:prstGeom prst="rect">
            <a:avLst/>
          </a:prstGeom>
          <a:noFill/>
        </p:spPr>
        <p:txBody>
          <a:bodyPr wrap="none" rtlCol="0">
            <a:spAutoFit/>
          </a:bodyPr>
          <a:lstStyle/>
          <a:p>
            <a:r>
              <a:rPr kumimoji="1" lang="ja-JP" altLang="en-US" sz="1600" dirty="0" smtClean="0"/>
              <a:t>（詳細はのちほど）</a:t>
            </a:r>
            <a:endParaRPr kumimoji="1" lang="ja-JP" altLang="en-US" sz="1600" dirty="0"/>
          </a:p>
        </p:txBody>
      </p:sp>
      <p:sp>
        <p:nvSpPr>
          <p:cNvPr id="46" name="右矢印 45"/>
          <p:cNvSpPr/>
          <p:nvPr/>
        </p:nvSpPr>
        <p:spPr>
          <a:xfrm>
            <a:off x="2922426" y="5633843"/>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261260" y="5566288"/>
            <a:ext cx="1802096"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smtClean="0"/>
              <a:t>波風はおこす</a:t>
            </a:r>
            <a:endParaRPr kumimoji="1" lang="ja-JP" altLang="en-US" sz="2000" dirty="0"/>
          </a:p>
        </p:txBody>
      </p:sp>
      <p:sp>
        <p:nvSpPr>
          <p:cNvPr id="49" name="右矢印 48"/>
          <p:cNvSpPr/>
          <p:nvPr/>
        </p:nvSpPr>
        <p:spPr>
          <a:xfrm>
            <a:off x="2935126" y="5278243"/>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261260" y="5197988"/>
            <a:ext cx="2646878"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smtClean="0"/>
              <a:t>世界観の具体的表示</a:t>
            </a:r>
            <a:endParaRPr kumimoji="1" lang="ja-JP" altLang="en-US" sz="2000" dirty="0"/>
          </a:p>
        </p:txBody>
      </p:sp>
      <p:sp>
        <p:nvSpPr>
          <p:cNvPr id="51" name="右矢印 50"/>
          <p:cNvSpPr/>
          <p:nvPr/>
        </p:nvSpPr>
        <p:spPr>
          <a:xfrm>
            <a:off x="2910704" y="4112769"/>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a:off x="4094925" y="2231077"/>
            <a:ext cx="322918" cy="233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4407567" y="2117549"/>
            <a:ext cx="1364476" cy="400110"/>
          </a:xfrm>
          <a:prstGeom prst="rect">
            <a:avLst/>
          </a:prstGeom>
          <a:noFill/>
        </p:spPr>
        <p:txBody>
          <a:bodyPr wrap="none" rtlCol="0">
            <a:spAutoFit/>
          </a:bodyPr>
          <a:lstStyle/>
          <a:p>
            <a:r>
              <a:rPr kumimoji="1" lang="ja-JP" altLang="en-US" sz="1200" dirty="0" smtClean="0">
                <a:solidFill>
                  <a:schemeClr val="accent1"/>
                </a:solidFill>
              </a:rPr>
              <a:t>■</a:t>
            </a:r>
            <a:r>
              <a:rPr lang="ja-JP" altLang="en-US" sz="2000" dirty="0"/>
              <a:t>事態</a:t>
            </a:r>
            <a:r>
              <a:rPr lang="ja-JP" altLang="en-US" sz="2000" dirty="0" smtClean="0"/>
              <a:t>好転</a:t>
            </a:r>
            <a:endParaRPr kumimoji="1" lang="ja-JP" altLang="en-US" sz="2000" dirty="0"/>
          </a:p>
        </p:txBody>
      </p:sp>
    </p:spTree>
    <p:extLst>
      <p:ext uri="{BB962C8B-B14F-4D97-AF65-F5344CB8AC3E}">
        <p14:creationId xmlns:p14="http://schemas.microsoft.com/office/powerpoint/2010/main" val="271609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5"/>
                                        </p:tgtEl>
                                        <p:attrNameLst>
                                          <p:attrName>style.visibility</p:attrName>
                                        </p:attrNameLst>
                                      </p:cBhvr>
                                      <p:to>
                                        <p:strVal val="visible"/>
                                      </p:to>
                                    </p:set>
                                    <p:animEffect transition="in" filter="fade">
                                      <p:cBhvr>
                                        <p:cTn id="144" dur="500"/>
                                        <p:tgtEl>
                                          <p:spTgt spid="15"/>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9"/>
                                        </p:tgtEl>
                                        <p:attrNameLst>
                                          <p:attrName>style.visibility</p:attrName>
                                        </p:attrNameLst>
                                      </p:cBhvr>
                                      <p:to>
                                        <p:strVal val="visible"/>
                                      </p:to>
                                    </p:set>
                                    <p:animEffect transition="in" filter="fade">
                                      <p:cBhvr>
                                        <p:cTn id="149" dur="500"/>
                                        <p:tgtEl>
                                          <p:spTgt spid="1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500"/>
                                        <p:tgtEl>
                                          <p:spTgt spid="4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fade">
                                      <p:cBhvr>
                                        <p:cTn id="157" dur="500"/>
                                        <p:tgtEl>
                                          <p:spTgt spid="5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0"/>
                                        </p:tgtEl>
                                        <p:attrNameLst>
                                          <p:attrName>style.visibility</p:attrName>
                                        </p:attrNameLst>
                                      </p:cBhvr>
                                      <p:to>
                                        <p:strVal val="visible"/>
                                      </p:to>
                                    </p:set>
                                    <p:animEffect transition="in" filter="fade">
                                      <p:cBhvr>
                                        <p:cTn id="162" dur="500"/>
                                        <p:tgtEl>
                                          <p:spTgt spid="2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fade">
                                      <p:cBhvr>
                                        <p:cTn id="167" dur="500"/>
                                        <p:tgtEl>
                                          <p:spTgt spid="4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8"/>
                                        </p:tgtEl>
                                        <p:attrNameLst>
                                          <p:attrName>style.visibility</p:attrName>
                                        </p:attrNameLst>
                                      </p:cBhvr>
                                      <p:to>
                                        <p:strVal val="visible"/>
                                      </p:to>
                                    </p:set>
                                    <p:animEffect transition="in" filter="fade">
                                      <p:cBhvr>
                                        <p:cTn id="170" dur="500"/>
                                        <p:tgtEl>
                                          <p:spTgt spid="48"/>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500"/>
                                        <p:tgtEl>
                                          <p:spTgt spid="2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500"/>
                                        <p:tgtEl>
                                          <p:spTgt spid="2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500"/>
                                        <p:tgtEl>
                                          <p:spTgt spid="2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44"/>
                                        </p:tgtEl>
                                        <p:attrNameLst>
                                          <p:attrName>style.visibility</p:attrName>
                                        </p:attrNameLst>
                                      </p:cBhvr>
                                      <p:to>
                                        <p:strVal val="visible"/>
                                      </p:to>
                                    </p:set>
                                    <p:animEffect transition="in" filter="fade">
                                      <p:cBhvr>
                                        <p:cTn id="1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5" grpId="0"/>
      <p:bldP spid="16" grpId="0"/>
      <p:bldP spid="17" grpId="0"/>
      <p:bldP spid="19" grpId="0"/>
      <p:bldP spid="20" grpId="0"/>
      <p:bldP spid="21" grpId="0"/>
      <p:bldP spid="22" grpId="0"/>
      <p:bldP spid="23" grpId="0"/>
      <p:bldP spid="24" grpId="0"/>
      <p:bldP spid="25" grpId="0" animBg="1"/>
      <p:bldP spid="26" grpId="0"/>
      <p:bldP spid="27" grpId="0"/>
      <p:bldP spid="28" grpId="0"/>
      <p:bldP spid="29" grpId="0"/>
      <p:bldP spid="32" grpId="0" animBg="1"/>
      <p:bldP spid="33" grpId="0"/>
      <p:bldP spid="37" grpId="0" animBg="1"/>
      <p:bldP spid="39" grpId="0"/>
      <p:bldP spid="40" grpId="0" animBg="1"/>
      <p:bldP spid="41" grpId="0" animBg="1"/>
      <p:bldP spid="42" grpId="0" animBg="1"/>
      <p:bldP spid="43" grpId="0" animBg="1"/>
      <p:bldP spid="44" grpId="0"/>
      <p:bldP spid="46" grpId="0" animBg="1"/>
      <p:bldP spid="48" grpId="0"/>
      <p:bldP spid="49" grpId="0" animBg="1"/>
      <p:bldP spid="50" grpId="0"/>
      <p:bldP spid="51" grpId="0" animBg="1"/>
      <p:bldP spid="52"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40174" y="324465"/>
            <a:ext cx="861774" cy="4940709"/>
          </a:xfrm>
          <a:prstGeom prst="rect">
            <a:avLst/>
          </a:prstGeom>
          <a:noFill/>
        </p:spPr>
        <p:txBody>
          <a:bodyPr vert="eaVert" wrap="square" rtlCol="0">
            <a:spAutoFit/>
          </a:bodyPr>
          <a:lstStyle/>
          <a:p>
            <a:r>
              <a:rPr kumimoji="1" lang="ja-JP" altLang="en-US" sz="4400" dirty="0" smtClean="0"/>
              <a:t>アースデイ</a:t>
            </a:r>
            <a:r>
              <a:rPr kumimoji="1" lang="ja-JP" altLang="en-US" sz="4400" dirty="0" smtClean="0">
                <a:solidFill>
                  <a:srgbClr val="FF0000"/>
                </a:solidFill>
              </a:rPr>
              <a:t>ち</a:t>
            </a:r>
            <a:r>
              <a:rPr kumimoji="1" lang="ja-JP" altLang="en-US" sz="4400" dirty="0" smtClean="0"/>
              <a:t>ば</a:t>
            </a:r>
            <a:endParaRPr kumimoji="1" lang="ja-JP" altLang="en-US" sz="4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064" y="324465"/>
            <a:ext cx="8391832" cy="6293874"/>
          </a:xfrm>
          <a:prstGeom prst="rect">
            <a:avLst/>
          </a:prstGeom>
        </p:spPr>
      </p:pic>
    </p:spTree>
    <p:extLst>
      <p:ext uri="{BB962C8B-B14F-4D97-AF65-F5344CB8AC3E}">
        <p14:creationId xmlns:p14="http://schemas.microsoft.com/office/powerpoint/2010/main" val="241950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40174" y="324465"/>
            <a:ext cx="861774" cy="4940709"/>
          </a:xfrm>
          <a:prstGeom prst="rect">
            <a:avLst/>
          </a:prstGeom>
          <a:noFill/>
        </p:spPr>
        <p:txBody>
          <a:bodyPr vert="eaVert" wrap="square" rtlCol="0">
            <a:spAutoFit/>
          </a:bodyPr>
          <a:lstStyle/>
          <a:p>
            <a:r>
              <a:rPr kumimoji="1" lang="ja-JP" altLang="en-US" sz="4400" dirty="0" smtClean="0"/>
              <a:t>アースデイ</a:t>
            </a:r>
            <a:r>
              <a:rPr kumimoji="1" lang="ja-JP" altLang="en-US" sz="4400" dirty="0" smtClean="0">
                <a:solidFill>
                  <a:srgbClr val="FF0000"/>
                </a:solidFill>
              </a:rPr>
              <a:t>ち</a:t>
            </a:r>
            <a:r>
              <a:rPr kumimoji="1" lang="ja-JP" altLang="en-US" sz="4400" dirty="0" smtClean="0"/>
              <a:t>ば</a:t>
            </a:r>
            <a:endParaRPr kumimoji="1" lang="ja-JP" altLang="en-US" sz="4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290" y="324465"/>
            <a:ext cx="8042787" cy="6032090"/>
          </a:xfrm>
          <a:prstGeom prst="rect">
            <a:avLst/>
          </a:prstGeom>
        </p:spPr>
      </p:pic>
    </p:spTree>
    <p:extLst>
      <p:ext uri="{BB962C8B-B14F-4D97-AF65-F5344CB8AC3E}">
        <p14:creationId xmlns:p14="http://schemas.microsoft.com/office/powerpoint/2010/main" val="16392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1807</Words>
  <Application>Microsoft Office PowerPoint</Application>
  <PresentationFormat>ワイド画面</PresentationFormat>
  <Paragraphs>376</Paragraphs>
  <Slides>26</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HGSｺﾞｼｯｸE</vt:lpstr>
      <vt:lpstr>HG丸ｺﾞｼｯｸM-PRO</vt:lpstr>
      <vt:lpstr>ＭＳ Ｐゴシック</vt:lpstr>
      <vt:lpstr>じゆうちょうフォント</vt:lpstr>
      <vt:lpstr>小塚ゴシック Pro EL</vt:lpstr>
      <vt:lpstr>Arial</vt:lpstr>
      <vt:lpstr>Berlin Sans FB Demi</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東光弘</dc:creator>
  <cp:lastModifiedBy>東光弘</cp:lastModifiedBy>
  <cp:revision>307</cp:revision>
  <cp:lastPrinted>2014-04-05T12:36:30Z</cp:lastPrinted>
  <dcterms:created xsi:type="dcterms:W3CDTF">2014-03-31T14:19:24Z</dcterms:created>
  <dcterms:modified xsi:type="dcterms:W3CDTF">2014-04-06T00:28:31Z</dcterms:modified>
</cp:coreProperties>
</file>